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4.svg" ContentType="image/svg+xml"/>
  <Override PartName="/ppt/media/image26.svg" ContentType="image/svg+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66" r:id="rId3"/>
    <p:sldId id="256" r:id="rId4"/>
    <p:sldId id="273" r:id="rId6"/>
    <p:sldId id="257" r:id="rId7"/>
    <p:sldId id="267" r:id="rId8"/>
    <p:sldId id="258" r:id="rId9"/>
    <p:sldId id="274" r:id="rId10"/>
    <p:sldId id="259" r:id="rId11"/>
    <p:sldId id="260" r:id="rId12"/>
    <p:sldId id="262" r:id="rId13"/>
    <p:sldId id="261" r:id="rId14"/>
    <p:sldId id="268" r:id="rId15"/>
    <p:sldId id="269" r:id="rId16"/>
    <p:sldId id="263" r:id="rId17"/>
    <p:sldId id="270" r:id="rId18"/>
    <p:sldId id="264" r:id="rId19"/>
    <p:sldId id="265" r:id="rId20"/>
    <p:sldId id="271" r:id="rId21"/>
    <p:sldId id="272" r:id="rId22"/>
  </p:sldIdLst>
  <p:sldSz cx="14630400" cy="8229600"/>
  <p:notesSz cx="8229600" cy="14630400"/>
  <p:embeddedFontLst>
    <p:embeddedFont>
      <p:font typeface="Segoe UI" panose="020B0502040204020203"/>
      <p:regular r:id="rId26"/>
      <p:bold r:id="rId27"/>
      <p:italic r:id="rId28"/>
      <p:boldItalic r:id="rId29"/>
    </p:embeddedFont>
    <p:embeddedFont>
      <p:font typeface="Calibri" panose="020F0502020204030204"/>
      <p:regular r:id="rId30"/>
      <p:bold r:id="rId31"/>
      <p:italic r:id="rId32"/>
      <p:boldItalic r:id="rId33"/>
    </p:embeddedFont>
    <p:embeddedFont>
      <p:font typeface="Corben" panose="020F0503020000020004" pitchFamily="34" charset="0"/>
      <p:regular r:id="rId34"/>
    </p:embeddedFont>
    <p:embeddedFont>
      <p:font typeface="Corben" panose="020F0503020000020004" pitchFamily="34" charset="-122"/>
      <p:regular r:id="rId35"/>
    </p:embeddedFont>
    <p:embeddedFont>
      <p:font typeface="Corben" panose="020F0503020000020004" pitchFamily="34" charset="-120"/>
      <p:regular r:id="rId36"/>
    </p:embeddedFont>
    <p:embeddedFont>
      <p:font typeface="Nobile" panose="02000503050000020004" pitchFamily="34" charset="0"/>
      <p:regular r:id="rId37"/>
    </p:embeddedFont>
    <p:embeddedFont>
      <p:font typeface="Nobile" panose="02000503050000020004" pitchFamily="34" charset="-122"/>
      <p:regular r:id="rId38"/>
    </p:embeddedFont>
    <p:embeddedFont>
      <p:font typeface="Nobile" panose="02000503050000020004" pitchFamily="34" charset="-120"/>
      <p:regular r:id="rId39"/>
    </p:embeddedFont>
    <p:embeddedFont>
      <p:font typeface="Corben" panose="020F0503020000020004"/>
      <p:regular r:id="rId40"/>
    </p:embeddedFont>
    <p:embeddedFont>
      <p:font typeface="Nobile" panose="020005030500000200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1" Type="http://schemas.openxmlformats.org/officeDocument/2006/relationships/font" Target="fonts/font16.fntdata"/><Relationship Id="rId40" Type="http://schemas.openxmlformats.org/officeDocument/2006/relationships/font" Target="fonts/font15.fntdata"/><Relationship Id="rId4" Type="http://schemas.openxmlformats.org/officeDocument/2006/relationships/slide" Target="slides/slide2.xml"/><Relationship Id="rId39" Type="http://schemas.openxmlformats.org/officeDocument/2006/relationships/font" Target="fonts/font14.fntdata"/><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202C5BD-AB70-4244-9420-A62C528EF61E}"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AC1FE815-275A-4D1C-8618-06EB752F3056}">
      <dgm:prSet/>
      <dgm:spPr/>
      <dgm:t>
        <a:bodyPr/>
        <a:lstStyle/>
        <a:p>
          <a:r>
            <a:rPr lang="en-US"/>
            <a:t>To implement this project we are using Ultrasonic Sensor .We need two Ultrasonic Sensor one for pothole detection and another one for hump detection .</a:t>
          </a:r>
        </a:p>
      </dgm:t>
    </dgm:pt>
    <dgm:pt modelId="{8475E630-E7FC-4379-BD60-2BF2150553EE}" cxnId="{7F59447C-7DE1-4AFC-961A-26F94D52A241}" type="parTrans">
      <dgm:prSet/>
      <dgm:spPr/>
      <dgm:t>
        <a:bodyPr/>
        <a:lstStyle/>
        <a:p>
          <a:endParaRPr lang="en-US"/>
        </a:p>
      </dgm:t>
    </dgm:pt>
    <dgm:pt modelId="{A21EFD77-5E2E-45C1-8E25-DD66CCEB5FB3}" cxnId="{7F59447C-7DE1-4AFC-961A-26F94D52A241}" type="sibTrans">
      <dgm:prSet/>
      <dgm:spPr/>
      <dgm:t>
        <a:bodyPr/>
        <a:lstStyle/>
        <a:p>
          <a:endParaRPr lang="en-US"/>
        </a:p>
      </dgm:t>
    </dgm:pt>
    <dgm:pt modelId="{6DEC454B-CAE4-4830-B698-5190BBDE31AC}">
      <dgm:prSet/>
      <dgm:spPr/>
      <dgm:t>
        <a:bodyPr/>
        <a:lstStyle/>
        <a:p>
          <a:r>
            <a:rPr lang="en-US"/>
            <a:t>Block diagram of the project is giving the brief idea about the components used and how the components are connected so that it will help us to detect the potholes on the road.</a:t>
          </a:r>
        </a:p>
      </dgm:t>
    </dgm:pt>
    <dgm:pt modelId="{233238D8-EF94-4507-893E-7DC9F3B6F17F}" cxnId="{7CB22CE6-3D39-40F0-B574-A02E56B7AB42}" type="parTrans">
      <dgm:prSet/>
      <dgm:spPr/>
      <dgm:t>
        <a:bodyPr/>
        <a:lstStyle/>
        <a:p>
          <a:endParaRPr lang="en-US"/>
        </a:p>
      </dgm:t>
    </dgm:pt>
    <dgm:pt modelId="{818F8759-8A8D-4E57-AFCD-CED37DAE7088}" cxnId="{7CB22CE6-3D39-40F0-B574-A02E56B7AB42}" type="sibTrans">
      <dgm:prSet/>
      <dgm:spPr/>
      <dgm:t>
        <a:bodyPr/>
        <a:lstStyle/>
        <a:p>
          <a:endParaRPr lang="en-US"/>
        </a:p>
      </dgm:t>
    </dgm:pt>
    <dgm:pt modelId="{BED7AB16-DD73-42F0-B796-C55E42D773FA}">
      <dgm:prSet/>
      <dgm:spPr/>
      <dgm:t>
        <a:bodyPr/>
        <a:lstStyle/>
        <a:p>
          <a:r>
            <a:rPr lang="en-US"/>
            <a:t>It, shows  all the hardware connection needed for the whole circuit to work.</a:t>
          </a:r>
        </a:p>
      </dgm:t>
    </dgm:pt>
    <dgm:pt modelId="{B91AC49A-3F65-4719-9AE5-722899D55564}" cxnId="{178C94B9-4874-4566-8237-0B42A6B8F8BB}" type="parTrans">
      <dgm:prSet/>
      <dgm:spPr/>
      <dgm:t>
        <a:bodyPr/>
        <a:lstStyle/>
        <a:p>
          <a:endParaRPr lang="en-US"/>
        </a:p>
      </dgm:t>
    </dgm:pt>
    <dgm:pt modelId="{64292EBE-E687-4562-8B71-C87E68EC8262}" cxnId="{178C94B9-4874-4566-8237-0B42A6B8F8BB}" type="sibTrans">
      <dgm:prSet/>
      <dgm:spPr/>
      <dgm:t>
        <a:bodyPr/>
        <a:lstStyle/>
        <a:p>
          <a:endParaRPr lang="en-US"/>
        </a:p>
      </dgm:t>
    </dgm:pt>
    <dgm:pt modelId="{F45C24D8-604F-4693-AF0C-8B5F49D584C3}">
      <dgm:prSet/>
      <dgm:spPr/>
      <dgm:t>
        <a:bodyPr/>
        <a:lstStyle/>
        <a:p>
          <a:r>
            <a:rPr lang="en-US"/>
            <a:t>Such as it contains all the components needed such as Arduino Uno, two Ultrasonic Sensors, a DC motor mechanism to level the pothole and the vehicle, and the ,most important is Power Supply to make all the hardware work.</a:t>
          </a:r>
        </a:p>
      </dgm:t>
    </dgm:pt>
    <dgm:pt modelId="{2637C958-8976-4E56-B02D-DCC07D0931E9}" cxnId="{6F933042-AF01-4E64-9F2D-071C0B4B8104}" type="parTrans">
      <dgm:prSet/>
      <dgm:spPr/>
      <dgm:t>
        <a:bodyPr/>
        <a:lstStyle/>
        <a:p>
          <a:endParaRPr lang="en-US"/>
        </a:p>
      </dgm:t>
    </dgm:pt>
    <dgm:pt modelId="{40006A95-41FD-4248-9E54-2E3E33CB8076}" cxnId="{6F933042-AF01-4E64-9F2D-071C0B4B8104}" type="sibTrans">
      <dgm:prSet/>
      <dgm:spPr/>
      <dgm:t>
        <a:bodyPr/>
        <a:lstStyle/>
        <a:p>
          <a:endParaRPr lang="en-US"/>
        </a:p>
      </dgm:t>
    </dgm:pt>
    <dgm:pt modelId="{AB785486-A618-4A1B-8B3B-7147834D48A4}" type="pres">
      <dgm:prSet presAssocID="{3202C5BD-AB70-4244-9420-A62C528EF61E}" presName="outerComposite" presStyleCnt="0">
        <dgm:presLayoutVars>
          <dgm:chMax val="5"/>
          <dgm:dir/>
          <dgm:resizeHandles val="exact"/>
        </dgm:presLayoutVars>
      </dgm:prSet>
      <dgm:spPr/>
    </dgm:pt>
    <dgm:pt modelId="{00B8D3BB-994C-457F-B6BD-A0387C553589}" type="pres">
      <dgm:prSet presAssocID="{3202C5BD-AB70-4244-9420-A62C528EF61E}" presName="dummyMaxCanvas" presStyleCnt="0">
        <dgm:presLayoutVars/>
      </dgm:prSet>
      <dgm:spPr/>
    </dgm:pt>
    <dgm:pt modelId="{016BBE30-1B62-4293-A57D-C6EAD1248302}" type="pres">
      <dgm:prSet presAssocID="{3202C5BD-AB70-4244-9420-A62C528EF61E}" presName="FourNodes_1" presStyleLbl="node1" presStyleIdx="0" presStyleCnt="4">
        <dgm:presLayoutVars>
          <dgm:bulletEnabled val="1"/>
        </dgm:presLayoutVars>
      </dgm:prSet>
      <dgm:spPr/>
    </dgm:pt>
    <dgm:pt modelId="{AC4DA2EA-8674-48C1-8DAC-FC9A9CEB5190}" type="pres">
      <dgm:prSet presAssocID="{3202C5BD-AB70-4244-9420-A62C528EF61E}" presName="FourNodes_2" presStyleLbl="node1" presStyleIdx="1" presStyleCnt="4">
        <dgm:presLayoutVars>
          <dgm:bulletEnabled val="1"/>
        </dgm:presLayoutVars>
      </dgm:prSet>
      <dgm:spPr/>
    </dgm:pt>
    <dgm:pt modelId="{DF3E3D58-91F7-4FD1-8446-9B6FE3E87371}" type="pres">
      <dgm:prSet presAssocID="{3202C5BD-AB70-4244-9420-A62C528EF61E}" presName="FourNodes_3" presStyleLbl="node1" presStyleIdx="2" presStyleCnt="4">
        <dgm:presLayoutVars>
          <dgm:bulletEnabled val="1"/>
        </dgm:presLayoutVars>
      </dgm:prSet>
      <dgm:spPr/>
    </dgm:pt>
    <dgm:pt modelId="{FC379AA4-7B6C-4BF7-AFB6-5453F4873D58}" type="pres">
      <dgm:prSet presAssocID="{3202C5BD-AB70-4244-9420-A62C528EF61E}" presName="FourNodes_4" presStyleLbl="node1" presStyleIdx="3" presStyleCnt="4">
        <dgm:presLayoutVars>
          <dgm:bulletEnabled val="1"/>
        </dgm:presLayoutVars>
      </dgm:prSet>
      <dgm:spPr/>
    </dgm:pt>
    <dgm:pt modelId="{FBE9F127-939C-4B3F-A962-CD195B5076A4}" type="pres">
      <dgm:prSet presAssocID="{3202C5BD-AB70-4244-9420-A62C528EF61E}" presName="FourConn_1-2" presStyleLbl="fgAccFollowNode1" presStyleIdx="0" presStyleCnt="3">
        <dgm:presLayoutVars>
          <dgm:bulletEnabled val="1"/>
        </dgm:presLayoutVars>
      </dgm:prSet>
      <dgm:spPr/>
    </dgm:pt>
    <dgm:pt modelId="{B76B2987-983A-4876-9720-8F953CE06838}" type="pres">
      <dgm:prSet presAssocID="{3202C5BD-AB70-4244-9420-A62C528EF61E}" presName="FourConn_2-3" presStyleLbl="fgAccFollowNode1" presStyleIdx="1" presStyleCnt="3">
        <dgm:presLayoutVars>
          <dgm:bulletEnabled val="1"/>
        </dgm:presLayoutVars>
      </dgm:prSet>
      <dgm:spPr/>
    </dgm:pt>
    <dgm:pt modelId="{8A6F54B1-5CAB-4C4A-8BC7-0F0CA1DE46DA}" type="pres">
      <dgm:prSet presAssocID="{3202C5BD-AB70-4244-9420-A62C528EF61E}" presName="FourConn_3-4" presStyleLbl="fgAccFollowNode1" presStyleIdx="2" presStyleCnt="3">
        <dgm:presLayoutVars>
          <dgm:bulletEnabled val="1"/>
        </dgm:presLayoutVars>
      </dgm:prSet>
      <dgm:spPr/>
    </dgm:pt>
    <dgm:pt modelId="{1EE78B8A-C0ED-4C8D-A36D-59FC022E0215}" type="pres">
      <dgm:prSet presAssocID="{3202C5BD-AB70-4244-9420-A62C528EF61E}" presName="FourNodes_1_text" presStyleLbl="node1" presStyleIdx="3" presStyleCnt="4">
        <dgm:presLayoutVars>
          <dgm:bulletEnabled val="1"/>
        </dgm:presLayoutVars>
      </dgm:prSet>
      <dgm:spPr/>
    </dgm:pt>
    <dgm:pt modelId="{41889180-A487-4F41-A66D-AE961E4DFC76}" type="pres">
      <dgm:prSet presAssocID="{3202C5BD-AB70-4244-9420-A62C528EF61E}" presName="FourNodes_2_text" presStyleLbl="node1" presStyleIdx="3" presStyleCnt="4">
        <dgm:presLayoutVars>
          <dgm:bulletEnabled val="1"/>
        </dgm:presLayoutVars>
      </dgm:prSet>
      <dgm:spPr/>
    </dgm:pt>
    <dgm:pt modelId="{CA5682AB-BABF-496D-9803-C804B343758A}" type="pres">
      <dgm:prSet presAssocID="{3202C5BD-AB70-4244-9420-A62C528EF61E}" presName="FourNodes_3_text" presStyleLbl="node1" presStyleIdx="3" presStyleCnt="4">
        <dgm:presLayoutVars>
          <dgm:bulletEnabled val="1"/>
        </dgm:presLayoutVars>
      </dgm:prSet>
      <dgm:spPr/>
    </dgm:pt>
    <dgm:pt modelId="{C2A1A79A-6116-4F5B-B150-82DD9FED12EC}" type="pres">
      <dgm:prSet presAssocID="{3202C5BD-AB70-4244-9420-A62C528EF61E}" presName="FourNodes_4_text" presStyleLbl="node1" presStyleIdx="3" presStyleCnt="4">
        <dgm:presLayoutVars>
          <dgm:bulletEnabled val="1"/>
        </dgm:presLayoutVars>
      </dgm:prSet>
      <dgm:spPr/>
    </dgm:pt>
  </dgm:ptLst>
  <dgm:cxnLst>
    <dgm:cxn modelId="{DDA8F215-8215-4023-A2D4-323F19008D89}" type="presOf" srcId="{BED7AB16-DD73-42F0-B796-C55E42D773FA}" destId="{DF3E3D58-91F7-4FD1-8446-9B6FE3E87371}" srcOrd="0" destOrd="0" presId="urn:microsoft.com/office/officeart/2005/8/layout/vProcess5"/>
    <dgm:cxn modelId="{86AE9430-9F3A-4CC1-8203-BB43AFD99719}" type="presOf" srcId="{F45C24D8-604F-4693-AF0C-8B5F49D584C3}" destId="{FC379AA4-7B6C-4BF7-AFB6-5453F4873D58}" srcOrd="0" destOrd="0" presId="urn:microsoft.com/office/officeart/2005/8/layout/vProcess5"/>
    <dgm:cxn modelId="{3313FE38-A79C-4998-BCEF-2B8F7EA70BF7}" type="presOf" srcId="{BED7AB16-DD73-42F0-B796-C55E42D773FA}" destId="{CA5682AB-BABF-496D-9803-C804B343758A}" srcOrd="1" destOrd="0" presId="urn:microsoft.com/office/officeart/2005/8/layout/vProcess5"/>
    <dgm:cxn modelId="{6F933042-AF01-4E64-9F2D-071C0B4B8104}" srcId="{3202C5BD-AB70-4244-9420-A62C528EF61E}" destId="{F45C24D8-604F-4693-AF0C-8B5F49D584C3}" srcOrd="3" destOrd="0" parTransId="{2637C958-8976-4E56-B02D-DCC07D0931E9}" sibTransId="{40006A95-41FD-4248-9E54-2E3E33CB8076}"/>
    <dgm:cxn modelId="{1D83916D-AEB6-4D33-A3AF-F35D31272482}" type="presOf" srcId="{F45C24D8-604F-4693-AF0C-8B5F49D584C3}" destId="{C2A1A79A-6116-4F5B-B150-82DD9FED12EC}" srcOrd="1" destOrd="0" presId="urn:microsoft.com/office/officeart/2005/8/layout/vProcess5"/>
    <dgm:cxn modelId="{B0E8BB6F-1F82-4E55-9F63-A5D55D0228D6}" type="presOf" srcId="{6DEC454B-CAE4-4830-B698-5190BBDE31AC}" destId="{41889180-A487-4F41-A66D-AE961E4DFC76}" srcOrd="1" destOrd="0" presId="urn:microsoft.com/office/officeart/2005/8/layout/vProcess5"/>
    <dgm:cxn modelId="{3EF40476-525A-49BE-B895-1CB35C415B59}" type="presOf" srcId="{6DEC454B-CAE4-4830-B698-5190BBDE31AC}" destId="{AC4DA2EA-8674-48C1-8DAC-FC9A9CEB5190}" srcOrd="0" destOrd="0" presId="urn:microsoft.com/office/officeart/2005/8/layout/vProcess5"/>
    <dgm:cxn modelId="{F9EBD45A-857C-41C7-B13D-167BF69BC077}" type="presOf" srcId="{818F8759-8A8D-4E57-AFCD-CED37DAE7088}" destId="{B76B2987-983A-4876-9720-8F953CE06838}" srcOrd="0" destOrd="0" presId="urn:microsoft.com/office/officeart/2005/8/layout/vProcess5"/>
    <dgm:cxn modelId="{7F59447C-7DE1-4AFC-961A-26F94D52A241}" srcId="{3202C5BD-AB70-4244-9420-A62C528EF61E}" destId="{AC1FE815-275A-4D1C-8618-06EB752F3056}" srcOrd="0" destOrd="0" parTransId="{8475E630-E7FC-4379-BD60-2BF2150553EE}" sibTransId="{A21EFD77-5E2E-45C1-8E25-DD66CCEB5FB3}"/>
    <dgm:cxn modelId="{178C94B9-4874-4566-8237-0B42A6B8F8BB}" srcId="{3202C5BD-AB70-4244-9420-A62C528EF61E}" destId="{BED7AB16-DD73-42F0-B796-C55E42D773FA}" srcOrd="2" destOrd="0" parTransId="{B91AC49A-3F65-4719-9AE5-722899D55564}" sibTransId="{64292EBE-E687-4562-8B71-C87E68EC8262}"/>
    <dgm:cxn modelId="{F05AB2BC-9A00-4474-9105-1A8CEC990C9F}" type="presOf" srcId="{AC1FE815-275A-4D1C-8618-06EB752F3056}" destId="{016BBE30-1B62-4293-A57D-C6EAD1248302}" srcOrd="0" destOrd="0" presId="urn:microsoft.com/office/officeart/2005/8/layout/vProcess5"/>
    <dgm:cxn modelId="{25FE57CA-85A9-4854-B84D-EDB96D08656F}" type="presOf" srcId="{3202C5BD-AB70-4244-9420-A62C528EF61E}" destId="{AB785486-A618-4A1B-8B3B-7147834D48A4}" srcOrd="0" destOrd="0" presId="urn:microsoft.com/office/officeart/2005/8/layout/vProcess5"/>
    <dgm:cxn modelId="{166F8BD0-01E5-4DA6-9349-A2D1A3F0B56E}" type="presOf" srcId="{A21EFD77-5E2E-45C1-8E25-DD66CCEB5FB3}" destId="{FBE9F127-939C-4B3F-A962-CD195B5076A4}" srcOrd="0" destOrd="0" presId="urn:microsoft.com/office/officeart/2005/8/layout/vProcess5"/>
    <dgm:cxn modelId="{7CB22CE6-3D39-40F0-B574-A02E56B7AB42}" srcId="{3202C5BD-AB70-4244-9420-A62C528EF61E}" destId="{6DEC454B-CAE4-4830-B698-5190BBDE31AC}" srcOrd="1" destOrd="0" parTransId="{233238D8-EF94-4507-893E-7DC9F3B6F17F}" sibTransId="{818F8759-8A8D-4E57-AFCD-CED37DAE7088}"/>
    <dgm:cxn modelId="{79101FEA-E258-49C0-BD4F-D46B8F1E7898}" type="presOf" srcId="{AC1FE815-275A-4D1C-8618-06EB752F3056}" destId="{1EE78B8A-C0ED-4C8D-A36D-59FC022E0215}" srcOrd="1" destOrd="0" presId="urn:microsoft.com/office/officeart/2005/8/layout/vProcess5"/>
    <dgm:cxn modelId="{062329EC-EAD6-45F8-9DC4-F9EA817EDA1A}" type="presOf" srcId="{64292EBE-E687-4562-8B71-C87E68EC8262}" destId="{8A6F54B1-5CAB-4C4A-8BC7-0F0CA1DE46DA}" srcOrd="0" destOrd="0" presId="urn:microsoft.com/office/officeart/2005/8/layout/vProcess5"/>
    <dgm:cxn modelId="{E942C3E2-6296-4202-BC99-6D01AFDAA7A9}" type="presParOf" srcId="{AB785486-A618-4A1B-8B3B-7147834D48A4}" destId="{00B8D3BB-994C-457F-B6BD-A0387C553589}" srcOrd="0" destOrd="0" presId="urn:microsoft.com/office/officeart/2005/8/layout/vProcess5"/>
    <dgm:cxn modelId="{2A0CE9FF-150B-4E77-8748-2AA4FBDA97EE}" type="presParOf" srcId="{AB785486-A618-4A1B-8B3B-7147834D48A4}" destId="{016BBE30-1B62-4293-A57D-C6EAD1248302}" srcOrd="1" destOrd="0" presId="urn:microsoft.com/office/officeart/2005/8/layout/vProcess5"/>
    <dgm:cxn modelId="{1CBE2CCD-7032-4640-9D30-B5249B845638}" type="presParOf" srcId="{AB785486-A618-4A1B-8B3B-7147834D48A4}" destId="{AC4DA2EA-8674-48C1-8DAC-FC9A9CEB5190}" srcOrd="2" destOrd="0" presId="urn:microsoft.com/office/officeart/2005/8/layout/vProcess5"/>
    <dgm:cxn modelId="{75E1E0BF-C022-4850-8EC4-D6A8058223B2}" type="presParOf" srcId="{AB785486-A618-4A1B-8B3B-7147834D48A4}" destId="{DF3E3D58-91F7-4FD1-8446-9B6FE3E87371}" srcOrd="3" destOrd="0" presId="urn:microsoft.com/office/officeart/2005/8/layout/vProcess5"/>
    <dgm:cxn modelId="{B4EA8A4D-4C7F-489E-8624-99016362948A}" type="presParOf" srcId="{AB785486-A618-4A1B-8B3B-7147834D48A4}" destId="{FC379AA4-7B6C-4BF7-AFB6-5453F4873D58}" srcOrd="4" destOrd="0" presId="urn:microsoft.com/office/officeart/2005/8/layout/vProcess5"/>
    <dgm:cxn modelId="{97F0A2FB-C848-4A73-A35A-2DC247495102}" type="presParOf" srcId="{AB785486-A618-4A1B-8B3B-7147834D48A4}" destId="{FBE9F127-939C-4B3F-A962-CD195B5076A4}" srcOrd="5" destOrd="0" presId="urn:microsoft.com/office/officeart/2005/8/layout/vProcess5"/>
    <dgm:cxn modelId="{05EEED23-E406-4A00-9E3F-F36060274581}" type="presParOf" srcId="{AB785486-A618-4A1B-8B3B-7147834D48A4}" destId="{B76B2987-983A-4876-9720-8F953CE06838}" srcOrd="6" destOrd="0" presId="urn:microsoft.com/office/officeart/2005/8/layout/vProcess5"/>
    <dgm:cxn modelId="{A1B16584-5E09-47F3-A133-E380E8EB4EB1}" type="presParOf" srcId="{AB785486-A618-4A1B-8B3B-7147834D48A4}" destId="{8A6F54B1-5CAB-4C4A-8BC7-0F0CA1DE46DA}" srcOrd="7" destOrd="0" presId="urn:microsoft.com/office/officeart/2005/8/layout/vProcess5"/>
    <dgm:cxn modelId="{7778BC6B-B499-4198-BF16-D07B63993A2E}" type="presParOf" srcId="{AB785486-A618-4A1B-8B3B-7147834D48A4}" destId="{1EE78B8A-C0ED-4C8D-A36D-59FC022E0215}" srcOrd="8" destOrd="0" presId="urn:microsoft.com/office/officeart/2005/8/layout/vProcess5"/>
    <dgm:cxn modelId="{E78D6FE4-E247-4D6F-BBFA-30C1428A5B87}" type="presParOf" srcId="{AB785486-A618-4A1B-8B3B-7147834D48A4}" destId="{41889180-A487-4F41-A66D-AE961E4DFC76}" srcOrd="9" destOrd="0" presId="urn:microsoft.com/office/officeart/2005/8/layout/vProcess5"/>
    <dgm:cxn modelId="{32F9BCE7-653B-4288-9524-63F5F7F50DC1}" type="presParOf" srcId="{AB785486-A618-4A1B-8B3B-7147834D48A4}" destId="{CA5682AB-BABF-496D-9803-C804B343758A}" srcOrd="10" destOrd="0" presId="urn:microsoft.com/office/officeart/2005/8/layout/vProcess5"/>
    <dgm:cxn modelId="{937993C4-73A6-4F7C-8AE6-9F24BCD649C3}" type="presParOf" srcId="{AB785486-A618-4A1B-8B3B-7147834D48A4}" destId="{C2A1A79A-6116-4F5B-B150-82DD9FED12EC}" srcOrd="11"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3777EB-B9A9-45B6-B6B8-23F2267A3C4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D6E8E6-E434-47E8-8CB8-AFC6E1E360EE}">
      <dgm:prSet/>
      <dgm:spPr/>
      <dgm:t>
        <a:bodyPr/>
        <a:lstStyle/>
        <a:p>
          <a:pPr>
            <a:lnSpc>
              <a:spcPct val="100000"/>
            </a:lnSpc>
          </a:pPr>
          <a:r>
            <a:rPr lang="en-US"/>
            <a:t>The sensors will get activated only when the robot / Vehicle is started as is in motion. After that it will detect the potholes and if the pothole is large it will update and clear the potholes by turning on the leveler motor. For Potholes Detection Using Ultrasonic Sensor 1.</a:t>
          </a:r>
        </a:p>
      </dgm:t>
    </dgm:pt>
    <dgm:pt modelId="{D0332371-964B-487C-811B-36B648F686AA}" cxnId="{EF35D532-0D81-4792-9FFD-153B8052E5DC}" type="parTrans">
      <dgm:prSet/>
      <dgm:spPr/>
      <dgm:t>
        <a:bodyPr/>
        <a:lstStyle/>
        <a:p>
          <a:endParaRPr lang="en-US"/>
        </a:p>
      </dgm:t>
    </dgm:pt>
    <dgm:pt modelId="{B8E4E4F7-90D6-4F32-B6C4-4D9D5620DF8E}" cxnId="{EF35D532-0D81-4792-9FFD-153B8052E5DC}" type="sibTrans">
      <dgm:prSet/>
      <dgm:spPr/>
      <dgm:t>
        <a:bodyPr/>
        <a:lstStyle/>
        <a:p>
          <a:endParaRPr lang="en-US"/>
        </a:p>
      </dgm:t>
    </dgm:pt>
    <dgm:pt modelId="{B1FC0768-757B-4005-BC3D-8F5A475D230C}">
      <dgm:prSet/>
      <dgm:spPr/>
      <dgm:t>
        <a:bodyPr/>
        <a:lstStyle/>
        <a:p>
          <a:pPr>
            <a:lnSpc>
              <a:spcPct val="100000"/>
            </a:lnSpc>
          </a:pPr>
          <a:r>
            <a:rPr lang="en-US"/>
            <a:t>After the activation of Ultrasonic Sensors the 'Trig' pin of the Ultrasonic Sensor will transmit the signal and 'echo' pin will receive the signal. 2.</a:t>
          </a:r>
        </a:p>
      </dgm:t>
    </dgm:pt>
    <dgm:pt modelId="{A07CEDEB-CA38-450B-A4EF-71D0A60C6E03}" cxnId="{96451EBC-3909-4BC7-ABFE-C9A5245550A2}" type="parTrans">
      <dgm:prSet/>
      <dgm:spPr/>
      <dgm:t>
        <a:bodyPr/>
        <a:lstStyle/>
        <a:p>
          <a:endParaRPr lang="en-US"/>
        </a:p>
      </dgm:t>
    </dgm:pt>
    <dgm:pt modelId="{366EFA46-1A3C-4B71-8E05-707404458978}" cxnId="{96451EBC-3909-4BC7-ABFE-C9A5245550A2}" type="sibTrans">
      <dgm:prSet/>
      <dgm:spPr/>
      <dgm:t>
        <a:bodyPr/>
        <a:lstStyle/>
        <a:p>
          <a:endParaRPr lang="en-US"/>
        </a:p>
      </dgm:t>
    </dgm:pt>
    <dgm:pt modelId="{634F8619-3297-48E4-A2A4-81E43662563D}">
      <dgm:prSet/>
      <dgm:spPr/>
      <dgm:t>
        <a:bodyPr/>
        <a:lstStyle/>
        <a:p>
          <a:pPr>
            <a:lnSpc>
              <a:spcPct val="100000"/>
            </a:lnSpc>
          </a:pPr>
          <a:r>
            <a:rPr lang="en-US"/>
            <a:t>If it takes longer time for the signal to be received by the 'echo' pin of the Ultrasonic Sensor then there is pothole i.e. if the distance is greater than threshold distance.</a:t>
          </a:r>
        </a:p>
      </dgm:t>
    </dgm:pt>
    <dgm:pt modelId="{F717B9B5-21EE-47D0-A01F-3CAEE1AA0007}" cxnId="{0871B2F8-2C91-49F0-9D7D-FC42380DB2FB}" type="parTrans">
      <dgm:prSet/>
      <dgm:spPr/>
      <dgm:t>
        <a:bodyPr/>
        <a:lstStyle/>
        <a:p>
          <a:endParaRPr lang="en-US"/>
        </a:p>
      </dgm:t>
    </dgm:pt>
    <dgm:pt modelId="{EE81C2AB-2734-4AED-B42C-B5EA5A330411}" cxnId="{0871B2F8-2C91-49F0-9D7D-FC42380DB2FB}" type="sibTrans">
      <dgm:prSet/>
      <dgm:spPr/>
      <dgm:t>
        <a:bodyPr/>
        <a:lstStyle/>
        <a:p>
          <a:endParaRPr lang="en-US"/>
        </a:p>
      </dgm:t>
    </dgm:pt>
    <dgm:pt modelId="{918F9BDC-76C2-4FB3-8378-18927BB75AF0}" type="pres">
      <dgm:prSet presAssocID="{A23777EB-B9A9-45B6-B6B8-23F2267A3C41}" presName="root" presStyleCnt="0">
        <dgm:presLayoutVars>
          <dgm:dir/>
          <dgm:resizeHandles val="exact"/>
        </dgm:presLayoutVars>
      </dgm:prSet>
      <dgm:spPr/>
    </dgm:pt>
    <dgm:pt modelId="{C53E61C8-3633-459D-8A21-FB1ECD2BEEC0}" type="pres">
      <dgm:prSet presAssocID="{2DD6E8E6-E434-47E8-8CB8-AFC6E1E360EE}" presName="compNode" presStyleCnt="0"/>
      <dgm:spPr/>
    </dgm:pt>
    <dgm:pt modelId="{4A5795F6-B9E0-437F-9FB6-B8F71C842BD1}" type="pres">
      <dgm:prSet presAssocID="{2DD6E8E6-E434-47E8-8CB8-AFC6E1E360EE}" presName="bgRect" presStyleLbl="bgShp" presStyleIdx="0" presStyleCnt="3"/>
      <dgm:spPr/>
    </dgm:pt>
    <dgm:pt modelId="{E107A656-0178-400A-8A56-494CD20413D7}" type="pres">
      <dgm:prSet presAssocID="{2DD6E8E6-E434-47E8-8CB8-AFC6E1E360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DB58FB78-ECF3-482E-B528-33DB4955B3AB}" type="pres">
      <dgm:prSet presAssocID="{2DD6E8E6-E434-47E8-8CB8-AFC6E1E360EE}" presName="spaceRect" presStyleCnt="0"/>
      <dgm:spPr/>
    </dgm:pt>
    <dgm:pt modelId="{A0752C26-6274-487F-9145-3D6AE8DD0085}" type="pres">
      <dgm:prSet presAssocID="{2DD6E8E6-E434-47E8-8CB8-AFC6E1E360EE}" presName="parTx" presStyleLbl="revTx" presStyleIdx="0" presStyleCnt="3">
        <dgm:presLayoutVars>
          <dgm:chMax val="0"/>
          <dgm:chPref val="0"/>
        </dgm:presLayoutVars>
      </dgm:prSet>
      <dgm:spPr/>
    </dgm:pt>
    <dgm:pt modelId="{E09E6A9B-2326-4C74-8065-EAE59B7A13E4}" type="pres">
      <dgm:prSet presAssocID="{B8E4E4F7-90D6-4F32-B6C4-4D9D5620DF8E}" presName="sibTrans" presStyleCnt="0"/>
      <dgm:spPr/>
    </dgm:pt>
    <dgm:pt modelId="{EA5A734E-5435-4FF7-93DB-AE41C4348677}" type="pres">
      <dgm:prSet presAssocID="{B1FC0768-757B-4005-BC3D-8F5A475D230C}" presName="compNode" presStyleCnt="0"/>
      <dgm:spPr/>
    </dgm:pt>
    <dgm:pt modelId="{129FA494-7BB5-4512-A383-FC88E8414F37}" type="pres">
      <dgm:prSet presAssocID="{B1FC0768-757B-4005-BC3D-8F5A475D230C}" presName="bgRect" presStyleLbl="bgShp" presStyleIdx="1" presStyleCnt="3"/>
      <dgm:spPr/>
    </dgm:pt>
    <dgm:pt modelId="{95C99F74-0047-47F2-A9E2-24CE9C634817}" type="pres">
      <dgm:prSet presAssocID="{B1FC0768-757B-4005-BC3D-8F5A475D23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93ACF683-499C-4A49-99E4-4CCF9E07FCB6}" type="pres">
      <dgm:prSet presAssocID="{B1FC0768-757B-4005-BC3D-8F5A475D230C}" presName="spaceRect" presStyleCnt="0"/>
      <dgm:spPr/>
    </dgm:pt>
    <dgm:pt modelId="{6F4C86F6-7461-47B6-8021-7DF01CC2C021}" type="pres">
      <dgm:prSet presAssocID="{B1FC0768-757B-4005-BC3D-8F5A475D230C}" presName="parTx" presStyleLbl="revTx" presStyleIdx="1" presStyleCnt="3">
        <dgm:presLayoutVars>
          <dgm:chMax val="0"/>
          <dgm:chPref val="0"/>
        </dgm:presLayoutVars>
      </dgm:prSet>
      <dgm:spPr/>
    </dgm:pt>
    <dgm:pt modelId="{EFCB05A3-FCFA-463B-B779-FBC246781784}" type="pres">
      <dgm:prSet presAssocID="{366EFA46-1A3C-4B71-8E05-707404458978}" presName="sibTrans" presStyleCnt="0"/>
      <dgm:spPr/>
    </dgm:pt>
    <dgm:pt modelId="{7DC689EA-C187-4C9E-AE69-7E18C2A71C3F}" type="pres">
      <dgm:prSet presAssocID="{634F8619-3297-48E4-A2A4-81E43662563D}" presName="compNode" presStyleCnt="0"/>
      <dgm:spPr/>
    </dgm:pt>
    <dgm:pt modelId="{5640AD36-1DF7-4DB5-B177-159D9A7F0B5F}" type="pres">
      <dgm:prSet presAssocID="{634F8619-3297-48E4-A2A4-81E43662563D}" presName="bgRect" presStyleLbl="bgShp" presStyleIdx="2" presStyleCnt="3"/>
      <dgm:spPr/>
    </dgm:pt>
    <dgm:pt modelId="{C2476067-9853-4D4B-B4BA-37DD3B610BCA}" type="pres">
      <dgm:prSet presAssocID="{634F8619-3297-48E4-A2A4-81E4366256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C900BAD2-01DB-4777-9827-FBA4AFD0A3D1}" type="pres">
      <dgm:prSet presAssocID="{634F8619-3297-48E4-A2A4-81E43662563D}" presName="spaceRect" presStyleCnt="0"/>
      <dgm:spPr/>
    </dgm:pt>
    <dgm:pt modelId="{926D043B-E6E5-4754-85CE-D7EE6B207D04}" type="pres">
      <dgm:prSet presAssocID="{634F8619-3297-48E4-A2A4-81E43662563D}" presName="parTx" presStyleLbl="revTx" presStyleIdx="2" presStyleCnt="3">
        <dgm:presLayoutVars>
          <dgm:chMax val="0"/>
          <dgm:chPref val="0"/>
        </dgm:presLayoutVars>
      </dgm:prSet>
      <dgm:spPr/>
    </dgm:pt>
  </dgm:ptLst>
  <dgm:cxnLst>
    <dgm:cxn modelId="{D964B213-CB11-4F80-80CF-ED99F0232823}" type="presOf" srcId="{A23777EB-B9A9-45B6-B6B8-23F2267A3C41}" destId="{918F9BDC-76C2-4FB3-8378-18927BB75AF0}" srcOrd="0" destOrd="0" presId="urn:microsoft.com/office/officeart/2018/2/layout/IconVerticalSolidList"/>
    <dgm:cxn modelId="{0B573F2B-66DE-4BFF-A931-CD6E64AA5379}" type="presOf" srcId="{B1FC0768-757B-4005-BC3D-8F5A475D230C}" destId="{6F4C86F6-7461-47B6-8021-7DF01CC2C021}" srcOrd="0" destOrd="0" presId="urn:microsoft.com/office/officeart/2018/2/layout/IconVerticalSolidList"/>
    <dgm:cxn modelId="{EF35D532-0D81-4792-9FFD-153B8052E5DC}" srcId="{A23777EB-B9A9-45B6-B6B8-23F2267A3C41}" destId="{2DD6E8E6-E434-47E8-8CB8-AFC6E1E360EE}" srcOrd="0" destOrd="0" parTransId="{D0332371-964B-487C-811B-36B648F686AA}" sibTransId="{B8E4E4F7-90D6-4F32-B6C4-4D9D5620DF8E}"/>
    <dgm:cxn modelId="{96451EBC-3909-4BC7-ABFE-C9A5245550A2}" srcId="{A23777EB-B9A9-45B6-B6B8-23F2267A3C41}" destId="{B1FC0768-757B-4005-BC3D-8F5A475D230C}" srcOrd="1" destOrd="0" parTransId="{A07CEDEB-CA38-450B-A4EF-71D0A60C6E03}" sibTransId="{366EFA46-1A3C-4B71-8E05-707404458978}"/>
    <dgm:cxn modelId="{B1B5A6C0-8826-4E51-96B9-2ACCBCB49F99}" type="presOf" srcId="{2DD6E8E6-E434-47E8-8CB8-AFC6E1E360EE}" destId="{A0752C26-6274-487F-9145-3D6AE8DD0085}" srcOrd="0" destOrd="0" presId="urn:microsoft.com/office/officeart/2018/2/layout/IconVerticalSolidList"/>
    <dgm:cxn modelId="{D66724D7-9CE1-41D8-9154-0A0BE9BD547D}" type="presOf" srcId="{634F8619-3297-48E4-A2A4-81E43662563D}" destId="{926D043B-E6E5-4754-85CE-D7EE6B207D04}" srcOrd="0" destOrd="0" presId="urn:microsoft.com/office/officeart/2018/2/layout/IconVerticalSolidList"/>
    <dgm:cxn modelId="{0871B2F8-2C91-49F0-9D7D-FC42380DB2FB}" srcId="{A23777EB-B9A9-45B6-B6B8-23F2267A3C41}" destId="{634F8619-3297-48E4-A2A4-81E43662563D}" srcOrd="2" destOrd="0" parTransId="{F717B9B5-21EE-47D0-A01F-3CAEE1AA0007}" sibTransId="{EE81C2AB-2734-4AED-B42C-B5EA5A330411}"/>
    <dgm:cxn modelId="{5B978F71-1ABC-4252-8DEB-0BE2DFA77853}" type="presParOf" srcId="{918F9BDC-76C2-4FB3-8378-18927BB75AF0}" destId="{C53E61C8-3633-459D-8A21-FB1ECD2BEEC0}" srcOrd="0" destOrd="0" presId="urn:microsoft.com/office/officeart/2018/2/layout/IconVerticalSolidList"/>
    <dgm:cxn modelId="{5FBE51FA-394D-4517-86E4-3B4F1CB541FC}" type="presParOf" srcId="{C53E61C8-3633-459D-8A21-FB1ECD2BEEC0}" destId="{4A5795F6-B9E0-437F-9FB6-B8F71C842BD1}" srcOrd="0" destOrd="0" presId="urn:microsoft.com/office/officeart/2018/2/layout/IconVerticalSolidList"/>
    <dgm:cxn modelId="{04A08B4C-ADBA-4BE5-A9AB-F54EBA07B032}" type="presParOf" srcId="{C53E61C8-3633-459D-8A21-FB1ECD2BEEC0}" destId="{E107A656-0178-400A-8A56-494CD20413D7}" srcOrd="1" destOrd="0" presId="urn:microsoft.com/office/officeart/2018/2/layout/IconVerticalSolidList"/>
    <dgm:cxn modelId="{745E5CB5-E018-492B-9DF7-86C967885DF6}" type="presParOf" srcId="{C53E61C8-3633-459D-8A21-FB1ECD2BEEC0}" destId="{DB58FB78-ECF3-482E-B528-33DB4955B3AB}" srcOrd="2" destOrd="0" presId="urn:microsoft.com/office/officeart/2018/2/layout/IconVerticalSolidList"/>
    <dgm:cxn modelId="{40B114A2-1B64-475E-B7CF-0FCBF22080ED}" type="presParOf" srcId="{C53E61C8-3633-459D-8A21-FB1ECD2BEEC0}" destId="{A0752C26-6274-487F-9145-3D6AE8DD0085}" srcOrd="3" destOrd="0" presId="urn:microsoft.com/office/officeart/2018/2/layout/IconVerticalSolidList"/>
    <dgm:cxn modelId="{516EFD65-7E72-4E72-A5B5-5F9C1C9B012A}" type="presParOf" srcId="{918F9BDC-76C2-4FB3-8378-18927BB75AF0}" destId="{E09E6A9B-2326-4C74-8065-EAE59B7A13E4}" srcOrd="1" destOrd="0" presId="urn:microsoft.com/office/officeart/2018/2/layout/IconVerticalSolidList"/>
    <dgm:cxn modelId="{456FF7FB-E476-4BC7-B02A-3BECD1A81875}" type="presParOf" srcId="{918F9BDC-76C2-4FB3-8378-18927BB75AF0}" destId="{EA5A734E-5435-4FF7-93DB-AE41C4348677}" srcOrd="2" destOrd="0" presId="urn:microsoft.com/office/officeart/2018/2/layout/IconVerticalSolidList"/>
    <dgm:cxn modelId="{DF1FE201-1863-41B0-9234-90548E35968E}" type="presParOf" srcId="{EA5A734E-5435-4FF7-93DB-AE41C4348677}" destId="{129FA494-7BB5-4512-A383-FC88E8414F37}" srcOrd="0" destOrd="0" presId="urn:microsoft.com/office/officeart/2018/2/layout/IconVerticalSolidList"/>
    <dgm:cxn modelId="{534512D5-1C15-4319-9D64-701DAE455360}" type="presParOf" srcId="{EA5A734E-5435-4FF7-93DB-AE41C4348677}" destId="{95C99F74-0047-47F2-A9E2-24CE9C634817}" srcOrd="1" destOrd="0" presId="urn:microsoft.com/office/officeart/2018/2/layout/IconVerticalSolidList"/>
    <dgm:cxn modelId="{172CDCB6-6B31-4218-95AA-7B1734A095C0}" type="presParOf" srcId="{EA5A734E-5435-4FF7-93DB-AE41C4348677}" destId="{93ACF683-499C-4A49-99E4-4CCF9E07FCB6}" srcOrd="2" destOrd="0" presId="urn:microsoft.com/office/officeart/2018/2/layout/IconVerticalSolidList"/>
    <dgm:cxn modelId="{46F9A15D-B5A5-48EE-AA69-05002A132808}" type="presParOf" srcId="{EA5A734E-5435-4FF7-93DB-AE41C4348677}" destId="{6F4C86F6-7461-47B6-8021-7DF01CC2C021}" srcOrd="3" destOrd="0" presId="urn:microsoft.com/office/officeart/2018/2/layout/IconVerticalSolidList"/>
    <dgm:cxn modelId="{90237785-71D5-45AA-A301-F98D9DA20B5E}" type="presParOf" srcId="{918F9BDC-76C2-4FB3-8378-18927BB75AF0}" destId="{EFCB05A3-FCFA-463B-B779-FBC246781784}" srcOrd="3" destOrd="0" presId="urn:microsoft.com/office/officeart/2018/2/layout/IconVerticalSolidList"/>
    <dgm:cxn modelId="{E75DEEAC-254D-4F84-988B-241A9E529C23}" type="presParOf" srcId="{918F9BDC-76C2-4FB3-8378-18927BB75AF0}" destId="{7DC689EA-C187-4C9E-AE69-7E18C2A71C3F}" srcOrd="4" destOrd="0" presId="urn:microsoft.com/office/officeart/2018/2/layout/IconVerticalSolidList"/>
    <dgm:cxn modelId="{98CFA9E6-517C-4D14-B9DD-90BDD67D958F}" type="presParOf" srcId="{7DC689EA-C187-4C9E-AE69-7E18C2A71C3F}" destId="{5640AD36-1DF7-4DB5-B177-159D9A7F0B5F}" srcOrd="0" destOrd="0" presId="urn:microsoft.com/office/officeart/2018/2/layout/IconVerticalSolidList"/>
    <dgm:cxn modelId="{E9D7771D-319F-4EE9-B079-6FA304B1E552}" type="presParOf" srcId="{7DC689EA-C187-4C9E-AE69-7E18C2A71C3F}" destId="{C2476067-9853-4D4B-B4BA-37DD3B610BCA}" srcOrd="1" destOrd="0" presId="urn:microsoft.com/office/officeart/2018/2/layout/IconVerticalSolidList"/>
    <dgm:cxn modelId="{A45729E7-3B2B-4634-8439-6F75E33DD5E6}" type="presParOf" srcId="{7DC689EA-C187-4C9E-AE69-7E18C2A71C3F}" destId="{C900BAD2-01DB-4777-9827-FBA4AFD0A3D1}" srcOrd="2" destOrd="0" presId="urn:microsoft.com/office/officeart/2018/2/layout/IconVerticalSolidList"/>
    <dgm:cxn modelId="{3A0F0C45-CACB-4868-A5BE-76A6C34D566F}" type="presParOf" srcId="{7DC689EA-C187-4C9E-AE69-7E18C2A71C3F}" destId="{926D043B-E6E5-4754-85CE-D7EE6B207D04}"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3009623" cy="6986528"/>
        <a:chOff x="0" y="0"/>
        <a:chExt cx="13009623" cy="6986528"/>
      </a:xfrm>
    </dsp:grpSpPr>
    <dsp:sp modelId="{016BBE30-1B62-4293-A57D-C6EAD1248302}">
      <dsp:nvSpPr>
        <dsp:cNvPr id="3" name="Rounded Rectangle 2"/>
        <dsp:cNvSpPr/>
      </dsp:nvSpPr>
      <dsp:spPr bwMode="white">
        <a:xfrm>
          <a:off x="0" y="0"/>
          <a:ext cx="10407698" cy="153703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t>To implement this project we are using Ultrasonic Sensor .We need two Ultrasonic Sensor one for pothole detection and another one for hump detection .</a:t>
          </a:r>
        </a:p>
      </dsp:txBody>
      <dsp:txXfrm>
        <a:off x="0" y="0"/>
        <a:ext cx="10407698" cy="1537036"/>
      </dsp:txXfrm>
    </dsp:sp>
    <dsp:sp modelId="{AC4DA2EA-8674-48C1-8DAC-FC9A9CEB5190}">
      <dsp:nvSpPr>
        <dsp:cNvPr id="4" name="Rounded Rectangle 3"/>
        <dsp:cNvSpPr/>
      </dsp:nvSpPr>
      <dsp:spPr bwMode="white">
        <a:xfrm>
          <a:off x="871645" y="1816497"/>
          <a:ext cx="10407698" cy="153703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t>Block diagram of the project is giving the brief idea about the components used and how the components are connected so that it will help us to detect the potholes on the road.</a:t>
          </a:r>
        </a:p>
      </dsp:txBody>
      <dsp:txXfrm>
        <a:off x="871645" y="1816497"/>
        <a:ext cx="10407698" cy="1537036"/>
      </dsp:txXfrm>
    </dsp:sp>
    <dsp:sp modelId="{DF3E3D58-91F7-4FD1-8446-9B6FE3E87371}">
      <dsp:nvSpPr>
        <dsp:cNvPr id="5" name="Rounded Rectangle 4"/>
        <dsp:cNvSpPr/>
      </dsp:nvSpPr>
      <dsp:spPr bwMode="white">
        <a:xfrm>
          <a:off x="1730280" y="3632995"/>
          <a:ext cx="10407698" cy="153703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t>It, shows  all the hardware connection needed for the whole circuit to work.</a:t>
          </a:r>
        </a:p>
      </dsp:txBody>
      <dsp:txXfrm>
        <a:off x="1730280" y="3632995"/>
        <a:ext cx="10407698" cy="1537036"/>
      </dsp:txXfrm>
    </dsp:sp>
    <dsp:sp modelId="{FC379AA4-7B6C-4BF7-AFB6-5453F4873D58}">
      <dsp:nvSpPr>
        <dsp:cNvPr id="6" name="Rounded Rectangle 5"/>
        <dsp:cNvSpPr/>
      </dsp:nvSpPr>
      <dsp:spPr bwMode="white">
        <a:xfrm>
          <a:off x="2601925" y="5449492"/>
          <a:ext cx="10407698" cy="153703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t>Such as it contains all the components needed such as Arduino Uno, two Ultrasonic Sensors, a DC motor mechanism to level the pothole and the vehicle, and the ,most important is Power Supply to make all the hardware work.</a:t>
          </a:r>
        </a:p>
      </dsp:txBody>
      <dsp:txXfrm>
        <a:off x="2601925" y="5449492"/>
        <a:ext cx="10407698" cy="1537036"/>
      </dsp:txXfrm>
    </dsp:sp>
    <dsp:sp modelId="{FBE9F127-939C-4B3F-A962-CD195B5076A4}">
      <dsp:nvSpPr>
        <dsp:cNvPr id="7" name="Down Arrow 6"/>
        <dsp:cNvSpPr/>
      </dsp:nvSpPr>
      <dsp:spPr bwMode="white">
        <a:xfrm>
          <a:off x="9408625" y="1177230"/>
          <a:ext cx="999074" cy="999074"/>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52070" tIns="52070" rIns="52070" bIns="52070" anchor="ctr"/>
        <a:lstStyle>
          <a:lvl1pPr algn="ctr">
            <a:defRPr sz="4100"/>
          </a:lvl1pPr>
          <a:lvl2pPr marL="285750" indent="-285750" algn="ctr">
            <a:defRPr sz="3200"/>
          </a:lvl2pPr>
          <a:lvl3pPr marL="571500" indent="-285750" algn="ctr">
            <a:defRPr sz="3200"/>
          </a:lvl3pPr>
          <a:lvl4pPr marL="857250" indent="-285750" algn="ctr">
            <a:defRPr sz="3200"/>
          </a:lvl4pPr>
          <a:lvl5pPr marL="1143000" indent="-285750" algn="ctr">
            <a:defRPr sz="3200"/>
          </a:lvl5pPr>
          <a:lvl6pPr marL="1428750" indent="-285750" algn="ctr">
            <a:defRPr sz="3200"/>
          </a:lvl6pPr>
          <a:lvl7pPr marL="1714500" indent="-285750" algn="ctr">
            <a:defRPr sz="3200"/>
          </a:lvl7pPr>
          <a:lvl8pPr marL="2000250" indent="-285750" algn="ctr">
            <a:defRPr sz="3200"/>
          </a:lvl8pPr>
          <a:lvl9pPr marL="2286000" indent="-285750" algn="ctr">
            <a:defRPr sz="3200"/>
          </a:lvl9pPr>
        </a:lstStyle>
        <a:p>
          <a:pPr lvl="0">
            <a:lnSpc>
              <a:spcPct val="100000"/>
            </a:lnSpc>
            <a:spcBef>
              <a:spcPct val="0"/>
            </a:spcBef>
            <a:spcAft>
              <a:spcPct val="35000"/>
            </a:spcAft>
          </a:pPr>
          <a:endParaRPr lang="en-US">
            <a:solidFill>
              <a:schemeClr val="dk1"/>
            </a:solidFill>
          </a:endParaRPr>
        </a:p>
      </dsp:txBody>
      <dsp:txXfrm>
        <a:off x="9408625" y="1177230"/>
        <a:ext cx="999074" cy="999074"/>
      </dsp:txXfrm>
    </dsp:sp>
    <dsp:sp modelId="{B76B2987-983A-4876-9720-8F953CE06838}">
      <dsp:nvSpPr>
        <dsp:cNvPr id="8" name="Down Arrow 7"/>
        <dsp:cNvSpPr/>
      </dsp:nvSpPr>
      <dsp:spPr bwMode="white">
        <a:xfrm>
          <a:off x="10280270" y="2993727"/>
          <a:ext cx="999074" cy="999074"/>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52070" tIns="52070" rIns="52070" bIns="52070" anchor="ctr"/>
        <a:lstStyle>
          <a:lvl1pPr algn="ctr">
            <a:defRPr sz="4100"/>
          </a:lvl1pPr>
          <a:lvl2pPr marL="285750" indent="-285750" algn="ctr">
            <a:defRPr sz="3200"/>
          </a:lvl2pPr>
          <a:lvl3pPr marL="571500" indent="-285750" algn="ctr">
            <a:defRPr sz="3200"/>
          </a:lvl3pPr>
          <a:lvl4pPr marL="857250" indent="-285750" algn="ctr">
            <a:defRPr sz="3200"/>
          </a:lvl4pPr>
          <a:lvl5pPr marL="1143000" indent="-285750" algn="ctr">
            <a:defRPr sz="3200"/>
          </a:lvl5pPr>
          <a:lvl6pPr marL="1428750" indent="-285750" algn="ctr">
            <a:defRPr sz="3200"/>
          </a:lvl6pPr>
          <a:lvl7pPr marL="1714500" indent="-285750" algn="ctr">
            <a:defRPr sz="3200"/>
          </a:lvl7pPr>
          <a:lvl8pPr marL="2000250" indent="-285750" algn="ctr">
            <a:defRPr sz="3200"/>
          </a:lvl8pPr>
          <a:lvl9pPr marL="2286000" indent="-285750" algn="ctr">
            <a:defRPr sz="3200"/>
          </a:lvl9pPr>
        </a:lstStyle>
        <a:p>
          <a:pPr lvl="0">
            <a:lnSpc>
              <a:spcPct val="100000"/>
            </a:lnSpc>
            <a:spcBef>
              <a:spcPct val="0"/>
            </a:spcBef>
            <a:spcAft>
              <a:spcPct val="35000"/>
            </a:spcAft>
          </a:pPr>
          <a:endParaRPr lang="en-US">
            <a:solidFill>
              <a:schemeClr val="dk1"/>
            </a:solidFill>
          </a:endParaRPr>
        </a:p>
      </dsp:txBody>
      <dsp:txXfrm>
        <a:off x="10280270" y="2993727"/>
        <a:ext cx="999074" cy="999074"/>
      </dsp:txXfrm>
    </dsp:sp>
    <dsp:sp modelId="{8A6F54B1-5CAB-4C4A-8BC7-0F0CA1DE46DA}">
      <dsp:nvSpPr>
        <dsp:cNvPr id="9" name="Down Arrow 8"/>
        <dsp:cNvSpPr/>
      </dsp:nvSpPr>
      <dsp:spPr bwMode="white">
        <a:xfrm>
          <a:off x="11138905" y="4810225"/>
          <a:ext cx="999074" cy="999074"/>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52070" tIns="52070" rIns="52070" bIns="52070" anchor="ctr"/>
        <a:lstStyle>
          <a:lvl1pPr algn="ctr">
            <a:defRPr sz="4100"/>
          </a:lvl1pPr>
          <a:lvl2pPr marL="285750" indent="-285750" algn="ctr">
            <a:defRPr sz="3200"/>
          </a:lvl2pPr>
          <a:lvl3pPr marL="571500" indent="-285750" algn="ctr">
            <a:defRPr sz="3200"/>
          </a:lvl3pPr>
          <a:lvl4pPr marL="857250" indent="-285750" algn="ctr">
            <a:defRPr sz="3200"/>
          </a:lvl4pPr>
          <a:lvl5pPr marL="1143000" indent="-285750" algn="ctr">
            <a:defRPr sz="3200"/>
          </a:lvl5pPr>
          <a:lvl6pPr marL="1428750" indent="-285750" algn="ctr">
            <a:defRPr sz="3200"/>
          </a:lvl6pPr>
          <a:lvl7pPr marL="1714500" indent="-285750" algn="ctr">
            <a:defRPr sz="3200"/>
          </a:lvl7pPr>
          <a:lvl8pPr marL="2000250" indent="-285750" algn="ctr">
            <a:defRPr sz="3200"/>
          </a:lvl8pPr>
          <a:lvl9pPr marL="2286000" indent="-285750" algn="ctr">
            <a:defRPr sz="3200"/>
          </a:lvl9pPr>
        </a:lstStyle>
        <a:p>
          <a:pPr lvl="0">
            <a:lnSpc>
              <a:spcPct val="100000"/>
            </a:lnSpc>
            <a:spcBef>
              <a:spcPct val="0"/>
            </a:spcBef>
            <a:spcAft>
              <a:spcPct val="35000"/>
            </a:spcAft>
          </a:pPr>
          <a:endParaRPr lang="en-US">
            <a:solidFill>
              <a:schemeClr val="dk1"/>
            </a:solidFill>
          </a:endParaRPr>
        </a:p>
      </dsp:txBody>
      <dsp:txXfrm>
        <a:off x="11138905" y="4810225"/>
        <a:ext cx="999074" cy="999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353737" cy="4838110"/>
        <a:chOff x="0" y="0"/>
        <a:chExt cx="12353737" cy="4838110"/>
      </a:xfrm>
    </dsp:grpSpPr>
    <dsp:sp modelId="{4A5795F6-B9E0-437F-9FB6-B8F71C842BD1}">
      <dsp:nvSpPr>
        <dsp:cNvPr id="3" name="Rounded Rectangle 2"/>
        <dsp:cNvSpPr/>
      </dsp:nvSpPr>
      <dsp:spPr bwMode="white">
        <a:xfrm>
          <a:off x="0" y="0"/>
          <a:ext cx="12353737" cy="1382317"/>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0"/>
        <a:ext cx="12353737" cy="1382317"/>
      </dsp:txXfrm>
    </dsp:sp>
    <dsp:sp modelId="{E107A656-0178-400A-8A56-494CD20413D7}">
      <dsp:nvSpPr>
        <dsp:cNvPr id="4" name="Rectangles 3"/>
        <dsp:cNvSpPr/>
      </dsp:nvSpPr>
      <dsp:spPr bwMode="white">
        <a:xfrm>
          <a:off x="418151" y="311021"/>
          <a:ext cx="760274" cy="760274"/>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1"/>
        </a:fillRef>
        <a:effectRef idx="0">
          <a:scrgbClr r="0" g="0" b="0"/>
        </a:effectRef>
        <a:fontRef idx="minor">
          <a:schemeClr val="lt1"/>
        </a:fontRef>
      </dsp:style>
      <dsp:txXfrm>
        <a:off x="418151" y="311021"/>
        <a:ext cx="760274" cy="760274"/>
      </dsp:txXfrm>
    </dsp:sp>
    <dsp:sp modelId="{A0752C26-6274-487F-9145-3D6AE8DD0085}">
      <dsp:nvSpPr>
        <dsp:cNvPr id="5" name="Rectangles 4"/>
        <dsp:cNvSpPr/>
      </dsp:nvSpPr>
      <dsp:spPr bwMode="white">
        <a:xfrm>
          <a:off x="1596576" y="0"/>
          <a:ext cx="10757161" cy="1382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46295" tIns="146295" rIns="146295" bIns="146295"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solidFill>
                <a:schemeClr val="tx1"/>
              </a:solidFill>
            </a:rPr>
            <a:t>The sensors will get activated only when the robot / Vehicle is started as is in motion. After that it will detect the potholes and if the pothole is large it will update and clear the potholes by turning on the leveler motor. For Potholes Detection Using Ultrasonic Sensor 1.</a:t>
          </a:r>
          <a:endParaRPr>
            <a:solidFill>
              <a:schemeClr val="tx1"/>
            </a:solidFill>
          </a:endParaRPr>
        </a:p>
      </dsp:txBody>
      <dsp:txXfrm>
        <a:off x="1596576" y="0"/>
        <a:ext cx="10757161" cy="1382317"/>
      </dsp:txXfrm>
    </dsp:sp>
    <dsp:sp modelId="{129FA494-7BB5-4512-A383-FC88E8414F37}">
      <dsp:nvSpPr>
        <dsp:cNvPr id="6" name="Rounded Rectangle 5"/>
        <dsp:cNvSpPr/>
      </dsp:nvSpPr>
      <dsp:spPr bwMode="white">
        <a:xfrm>
          <a:off x="0" y="1727896"/>
          <a:ext cx="12353737" cy="1382317"/>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1727896"/>
        <a:ext cx="12353737" cy="1382317"/>
      </dsp:txXfrm>
    </dsp:sp>
    <dsp:sp modelId="{95C99F74-0047-47F2-A9E2-24CE9C634817}">
      <dsp:nvSpPr>
        <dsp:cNvPr id="7" name="Rectangles 6"/>
        <dsp:cNvSpPr/>
      </dsp:nvSpPr>
      <dsp:spPr bwMode="white">
        <a:xfrm>
          <a:off x="418151" y="2038918"/>
          <a:ext cx="760274" cy="76027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1"/>
        </a:fillRef>
        <a:effectRef idx="0">
          <a:scrgbClr r="0" g="0" b="0"/>
        </a:effectRef>
        <a:fontRef idx="minor">
          <a:schemeClr val="lt1"/>
        </a:fontRef>
      </dsp:style>
      <dsp:txXfrm>
        <a:off x="418151" y="2038918"/>
        <a:ext cx="760274" cy="760274"/>
      </dsp:txXfrm>
    </dsp:sp>
    <dsp:sp modelId="{6F4C86F6-7461-47B6-8021-7DF01CC2C021}">
      <dsp:nvSpPr>
        <dsp:cNvPr id="8" name="Rectangles 7"/>
        <dsp:cNvSpPr/>
      </dsp:nvSpPr>
      <dsp:spPr bwMode="white">
        <a:xfrm>
          <a:off x="1596576" y="1727896"/>
          <a:ext cx="10757161" cy="1382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46295" tIns="146295" rIns="146295" bIns="146295"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solidFill>
                <a:schemeClr val="tx1"/>
              </a:solidFill>
            </a:rPr>
            <a:t>After the activation of Ultrasonic Sensors the 'Trig' pin of the Ultrasonic Sensor will transmit the signal and 'echo' pin will receive the signal. 2.</a:t>
          </a:r>
          <a:endParaRPr>
            <a:solidFill>
              <a:schemeClr val="tx1"/>
            </a:solidFill>
          </a:endParaRPr>
        </a:p>
      </dsp:txBody>
      <dsp:txXfrm>
        <a:off x="1596576" y="1727896"/>
        <a:ext cx="10757161" cy="1382317"/>
      </dsp:txXfrm>
    </dsp:sp>
    <dsp:sp modelId="{5640AD36-1DF7-4DB5-B177-159D9A7F0B5F}">
      <dsp:nvSpPr>
        <dsp:cNvPr id="9" name="Rounded Rectangle 8"/>
        <dsp:cNvSpPr/>
      </dsp:nvSpPr>
      <dsp:spPr bwMode="white">
        <a:xfrm>
          <a:off x="0" y="3455793"/>
          <a:ext cx="12353737" cy="1382317"/>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3455793"/>
        <a:ext cx="12353737" cy="1382317"/>
      </dsp:txXfrm>
    </dsp:sp>
    <dsp:sp modelId="{C2476067-9853-4D4B-B4BA-37DD3B610BCA}">
      <dsp:nvSpPr>
        <dsp:cNvPr id="10" name="Rectangles 9"/>
        <dsp:cNvSpPr/>
      </dsp:nvSpPr>
      <dsp:spPr bwMode="white">
        <a:xfrm>
          <a:off x="418151" y="3766814"/>
          <a:ext cx="760274" cy="76027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418151" y="3766814"/>
        <a:ext cx="760274" cy="760274"/>
      </dsp:txXfrm>
    </dsp:sp>
    <dsp:sp modelId="{926D043B-E6E5-4754-85CE-D7EE6B207D04}">
      <dsp:nvSpPr>
        <dsp:cNvPr id="11" name="Rectangles 10"/>
        <dsp:cNvSpPr/>
      </dsp:nvSpPr>
      <dsp:spPr bwMode="white">
        <a:xfrm>
          <a:off x="1596576" y="3455793"/>
          <a:ext cx="10757161" cy="1382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46295" tIns="146295" rIns="146295" bIns="146295"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solidFill>
                <a:schemeClr val="tx1"/>
              </a:solidFill>
            </a:rPr>
            <a:t>If it takes longer time for the signal to be received by the 'echo' pin of the Ultrasonic Sensor then there is pothole i.e. if the distance is greater than threshold distance.</a:t>
          </a:r>
          <a:endParaRPr>
            <a:solidFill>
              <a:schemeClr val="tx1"/>
            </a:solidFill>
          </a:endParaRPr>
        </a:p>
      </dsp:txBody>
      <dsp:txXfrm>
        <a:off x="1596576" y="3455793"/>
        <a:ext cx="10757161" cy="138231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847C291A-485C-1948-BE40-B6B52FA149F4}" type="datetimeFigureOut">
              <a:rPr lang="en-US" smtClean="0"/>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E87F6FDF-30F3-E849-8AFA-893154E9E6C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477981" y="353291"/>
            <a:ext cx="1354974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800" b="1" dirty="0">
                <a:latin typeface="Times New Roman" panose="02020603050405020304"/>
                <a:cs typeface="Times New Roman" panose="02020603050405020304"/>
              </a:rPr>
              <a:t>VISVESVARAYA TECHNOLOGY  UNIVERSITY-BELAGAVI</a:t>
            </a:r>
            <a:endParaRPr lang="en-US" sz="2800">
              <a:latin typeface="Times New Roman" panose="02020603050405020304"/>
              <a:cs typeface="Times New Roman" panose="02020603050405020304"/>
            </a:endParaRPr>
          </a:p>
          <a:p>
            <a:endParaRPr lang="en-IN" sz="2400" dirty="0">
              <a:latin typeface="Segoe UI" panose="020B0502040204020203"/>
              <a:cs typeface="Segoe UI" panose="020B0502040204020203"/>
            </a:endParaRPr>
          </a:p>
          <a:p>
            <a:pPr algn="l"/>
            <a:endParaRPr lang="en-US" dirty="0">
              <a:ea typeface="Calibri" panose="020F0502020204030204"/>
              <a:cs typeface="Calibri" panose="020F0502020204030204"/>
            </a:endParaRPr>
          </a:p>
        </p:txBody>
      </p:sp>
      <p:pic>
        <p:nvPicPr>
          <p:cNvPr id="3" name="Picture 2" descr="A circular emblem with a picture of a person&#10;&#10;Description automatically generated"/>
          <p:cNvPicPr>
            <a:picLocks noChangeAspect="1"/>
          </p:cNvPicPr>
          <p:nvPr/>
        </p:nvPicPr>
        <p:blipFill>
          <a:blip r:embed="rId2"/>
          <a:stretch>
            <a:fillRect/>
          </a:stretch>
        </p:blipFill>
        <p:spPr>
          <a:xfrm>
            <a:off x="6454775" y="932180"/>
            <a:ext cx="1238250" cy="912495"/>
          </a:xfrm>
          <a:prstGeom prst="rect">
            <a:avLst/>
          </a:prstGeom>
        </p:spPr>
      </p:pic>
      <p:sp>
        <p:nvSpPr>
          <p:cNvPr id="4" name="TextBox 3"/>
          <p:cNvSpPr txBox="1"/>
          <p:nvPr/>
        </p:nvSpPr>
        <p:spPr>
          <a:xfrm>
            <a:off x="1354455" y="1865630"/>
            <a:ext cx="11490325" cy="64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ctr"/>
            <a:r>
              <a:rPr lang="en-US" dirty="0">
                <a:latin typeface="Times New Roman" panose="02020603050405020304"/>
                <a:cs typeface="Segoe UI" panose="020B0502040204020203"/>
              </a:rPr>
              <a:t> PRSENTATION ON​</a:t>
            </a:r>
            <a:endParaRPr lang="en-US" dirty="0">
              <a:latin typeface="Times New Roman" panose="02020603050405020304"/>
              <a:cs typeface="Segoe UI" panose="020B0502040204020203"/>
            </a:endParaRPr>
          </a:p>
          <a:p>
            <a:pPr algn="ctr"/>
            <a:r>
              <a:rPr lang="en-US" b="1" dirty="0">
                <a:solidFill>
                  <a:srgbClr val="C00000"/>
                </a:solidFill>
                <a:latin typeface="Times New Roman" panose="02020603050405020304"/>
                <a:cs typeface="Segoe UI" panose="020B0502040204020203"/>
              </a:rPr>
              <a:t>Topic :</a:t>
            </a:r>
            <a:r>
              <a:rPr lang="en-US" dirty="0">
                <a:solidFill>
                  <a:srgbClr val="C00000"/>
                </a:solidFill>
                <a:ea typeface="+mn-lt"/>
                <a:cs typeface="+mn-lt"/>
              </a:rPr>
              <a:t>Smart Pothole Detection and Clearance System for Pothole-Free Roads</a:t>
            </a:r>
            <a:endParaRPr lang="en-US" dirty="0">
              <a:solidFill>
                <a:srgbClr val="C00000"/>
              </a:solidFill>
              <a:latin typeface="Calibri" panose="020F0502020204030204"/>
              <a:ea typeface="Calibri" panose="020F0502020204030204"/>
              <a:cs typeface="Calibri" panose="020F0502020204030204"/>
            </a:endParaRPr>
          </a:p>
          <a:p>
            <a:pPr algn="ctr"/>
            <a:r>
              <a:rPr lang="en-IN">
                <a:latin typeface="Times New Roman" panose="02020603050405020304"/>
                <a:cs typeface="Segoe UI" panose="020B0502040204020203"/>
              </a:rPr>
              <a:t>Presented </a:t>
            </a:r>
            <a:r>
              <a:rPr lang="en-US">
                <a:latin typeface="Times New Roman" panose="02020603050405020304"/>
                <a:cs typeface="Segoe UI" panose="020B0502040204020203"/>
              </a:rPr>
              <a:t>By​​​</a:t>
            </a:r>
            <a:endParaRPr lang="en-US">
              <a:latin typeface="Times New Roman" panose="02020603050405020304"/>
              <a:cs typeface="Segoe UI" panose="020B0502040204020203"/>
            </a:endParaRPr>
          </a:p>
          <a:p>
            <a:pPr algn="ctr"/>
            <a:endParaRPr lang="en-US" sz="1600" b="1">
              <a:latin typeface="Times New Roman" panose="02020603050405020304"/>
              <a:cs typeface="Segoe UI" panose="020B0502040204020203"/>
            </a:endParaRPr>
          </a:p>
          <a:p>
            <a:pPr algn="ctr"/>
            <a:endParaRPr lang="en-US" sz="1600" b="1" dirty="0">
              <a:latin typeface="Times New Roman" panose="02020603050405020304"/>
              <a:cs typeface="Segoe UI" panose="020B0502040204020203"/>
            </a:endParaRPr>
          </a:p>
        </p:txBody>
      </p:sp>
      <p:sp>
        <p:nvSpPr>
          <p:cNvPr id="7" name="TextBox 6"/>
          <p:cNvSpPr txBox="1"/>
          <p:nvPr/>
        </p:nvSpPr>
        <p:spPr>
          <a:xfrm>
            <a:off x="4114800" y="4317365"/>
            <a:ext cx="701675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sz="1600" b="1">
                <a:solidFill>
                  <a:srgbClr val="002060"/>
                </a:solidFill>
                <a:latin typeface="Times New Roman" panose="02020603050405020304"/>
              </a:rPr>
              <a:t>DEPARTMENT OF COMPUTER SCIENCE AND ENGINEERING</a:t>
            </a:r>
            <a:r>
              <a:rPr lang="en-US" sz="1600">
                <a:latin typeface="Times New Roman" panose="02020603050405020304"/>
              </a:rPr>
              <a:t> ​​</a:t>
            </a:r>
            <a:r>
              <a:rPr lang="en-US" sz="1600">
                <a:latin typeface="Times New Roman" panose="02020603050405020304"/>
                <a:cs typeface="Times New Roman" panose="02020603050405020304"/>
              </a:rPr>
              <a:t>​</a:t>
            </a:r>
            <a:endParaRPr lang="en-US"/>
          </a:p>
        </p:txBody>
      </p:sp>
      <p:sp>
        <p:nvSpPr>
          <p:cNvPr id="9" name="TextBox 8"/>
          <p:cNvSpPr txBox="1"/>
          <p:nvPr/>
        </p:nvSpPr>
        <p:spPr>
          <a:xfrm>
            <a:off x="685880" y="6844015"/>
            <a:ext cx="1271533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600">
                <a:solidFill>
                  <a:srgbClr val="7A001F"/>
                </a:solidFill>
                <a:latin typeface="Times New Roman" panose="02020603050405020304"/>
                <a:cs typeface="Segoe UI" panose="020B0502040204020203"/>
              </a:rPr>
              <a:t>Ballari V.V.Sangha’s</a:t>
            </a:r>
            <a:r>
              <a:rPr lang="en-US" sz="1600">
                <a:latin typeface="Times New Roman" panose="02020603050405020304"/>
                <a:cs typeface="Segoe UI" panose="020B0502040204020203"/>
              </a:rPr>
              <a:t>​</a:t>
            </a:r>
            <a:endParaRPr lang="en-US" sz="1600">
              <a:latin typeface="Times New Roman" panose="02020603050405020304"/>
              <a:cs typeface="Segoe UI" panose="020B0502040204020203"/>
            </a:endParaRPr>
          </a:p>
          <a:p>
            <a:pPr algn="ctr"/>
            <a:r>
              <a:rPr lang="en-US" sz="1600">
                <a:latin typeface="Times New Roman" panose="02020603050405020304"/>
                <a:cs typeface="Segoe UI" panose="020B0502040204020203"/>
              </a:rPr>
              <a:t>​​T.B.DAM ROAD,HOSAPETE-583225 </a:t>
            </a:r>
            <a:r>
              <a:rPr lang="en-US">
                <a:latin typeface="Times New Roman" panose="02020603050405020304"/>
                <a:cs typeface="Segoe UI" panose="020B0502040204020203"/>
              </a:rPr>
              <a:t> ​</a:t>
            </a:r>
            <a:endParaRPr lang="en-US">
              <a:latin typeface="Times New Roman" panose="02020603050405020304"/>
              <a:cs typeface="Segoe UI" panose="020B0502040204020203"/>
            </a:endParaRPr>
          </a:p>
          <a:p>
            <a:pPr algn="ctr"/>
            <a:r>
              <a:rPr lang="en-US" dirty="0">
                <a:latin typeface="Times New Roman" panose="02020603050405020304"/>
                <a:cs typeface="Segoe UI" panose="020B0502040204020203"/>
              </a:rPr>
              <a:t> </a:t>
            </a:r>
            <a:r>
              <a:rPr lang="en-US">
                <a:solidFill>
                  <a:srgbClr val="7C1646"/>
                </a:solidFill>
                <a:latin typeface="Times New Roman" panose="02020603050405020304"/>
                <a:cs typeface="Segoe UI" panose="020B0502040204020203"/>
              </a:rPr>
              <a:t>PROUDHADEVARAYA INSTITUTE OF TECHNOLOGY</a:t>
            </a:r>
            <a:r>
              <a:rPr lang="en-US">
                <a:latin typeface="Times New Roman" panose="02020603050405020304"/>
                <a:cs typeface="Segoe UI" panose="020B0502040204020203"/>
              </a:rPr>
              <a:t>​​​</a:t>
            </a:r>
            <a:endParaRPr lang="en-US">
              <a:latin typeface="Times New Roman" panose="02020603050405020304"/>
              <a:cs typeface="Segoe UI" panose="020B0502040204020203"/>
            </a:endParaRPr>
          </a:p>
          <a:p>
            <a:pPr algn="ctr"/>
            <a:r>
              <a:rPr lang="en-US" sz="1600" u="sng">
                <a:latin typeface="Times New Roman" panose="02020603050405020304"/>
                <a:cs typeface="Segoe UI" panose="020B0502040204020203"/>
              </a:rPr>
              <a:t>(Affiliated to VTU, Belagavi, Karnataka &amp; Recognized by AICTE, NewDelhi)</a:t>
            </a:r>
            <a:r>
              <a:rPr lang="en-US" sz="1600">
                <a:latin typeface="Times New Roman" panose="02020603050405020304"/>
                <a:cs typeface="Segoe UI" panose="020B0502040204020203"/>
              </a:rPr>
              <a:t>​​</a:t>
            </a:r>
            <a:endParaRPr lang="en-US" sz="1600">
              <a:latin typeface="Times New Roman" panose="02020603050405020304"/>
              <a:cs typeface="Segoe UI" panose="020B0502040204020203"/>
            </a:endParaRPr>
          </a:p>
        </p:txBody>
      </p:sp>
      <p:pic>
        <p:nvPicPr>
          <p:cNvPr id="5" name="Picture 4" descr="Image result for Pdit Logo"/>
          <p:cNvPicPr>
            <a:picLocks noChangeAspect="1"/>
          </p:cNvPicPr>
          <p:nvPr/>
        </p:nvPicPr>
        <p:blipFill>
          <a:blip r:embed="rId3"/>
          <a:stretch>
            <a:fillRect/>
          </a:stretch>
        </p:blipFill>
        <p:spPr>
          <a:xfrm>
            <a:off x="6401435" y="5757545"/>
            <a:ext cx="1295400" cy="952500"/>
          </a:xfrm>
          <a:prstGeom prst="rect">
            <a:avLst/>
          </a:prstGeom>
        </p:spPr>
      </p:pic>
      <p:sp>
        <p:nvSpPr>
          <p:cNvPr id="6" name="TextBox 5"/>
          <p:cNvSpPr txBox="1"/>
          <p:nvPr/>
        </p:nvSpPr>
        <p:spPr>
          <a:xfrm rot="10800000" flipV="1">
            <a:off x="5663565" y="4683125"/>
            <a:ext cx="4058920" cy="717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dirty="0"/>
              <a:t>    Under the Guidance </a:t>
            </a:r>
            <a:endParaRPr lang="en-US" dirty="0"/>
          </a:p>
          <a:p>
            <a:r>
              <a:rPr lang="en-US" dirty="0"/>
              <a:t>                    Of</a:t>
            </a:r>
            <a:endParaRPr lang="en-US" dirty="0"/>
          </a:p>
          <a:p>
            <a:r>
              <a:rPr lang="en-US" dirty="0"/>
              <a:t> </a:t>
            </a:r>
            <a:r>
              <a:rPr lang="en-US" sz="2000" b="1" dirty="0"/>
              <a:t>Prof. Indira </a:t>
            </a:r>
            <a:r>
              <a:rPr lang="en-US" sz="2000" b="1" baseline="-25000" dirty="0"/>
              <a:t>MTech, (PhD)</a:t>
            </a:r>
            <a:endParaRPr lang="en-US" sz="2000" b="1" baseline="-25000" dirty="0">
              <a:ea typeface="Calibri" panose="020F0502020204030204"/>
              <a:cs typeface="Calibri" panose="020F0502020204030204"/>
            </a:endParaRPr>
          </a:p>
        </p:txBody>
      </p:sp>
      <p:graphicFrame>
        <p:nvGraphicFramePr>
          <p:cNvPr id="8" name="Table 7"/>
          <p:cNvGraphicFramePr/>
          <p:nvPr>
            <p:custDataLst>
              <p:tags r:id="rId4"/>
            </p:custDataLst>
          </p:nvPr>
        </p:nvGraphicFramePr>
        <p:xfrm>
          <a:off x="5048250" y="2846070"/>
          <a:ext cx="4288155" cy="1341120"/>
        </p:xfrm>
        <a:graphic>
          <a:graphicData uri="http://schemas.openxmlformats.org/drawingml/2006/table">
            <a:tbl>
              <a:tblPr firstRow="1" bandRow="1">
                <a:tableStyleId>{5C22544A-7EE6-4342-B048-85BDC9FD1C3A}</a:tableStyleId>
              </a:tblPr>
              <a:tblGrid>
                <a:gridCol w="2816860"/>
                <a:gridCol w="1471295"/>
              </a:tblGrid>
              <a:tr h="335280">
                <a:tc>
                  <a:txBody>
                    <a:bodyPr/>
                    <a:p>
                      <a:pPr>
                        <a:buNone/>
                      </a:pPr>
                      <a:r>
                        <a:rPr lang="en-IN" altLang="en-US" sz="1600" b="1">
                          <a:solidFill>
                            <a:schemeClr val="tx1"/>
                          </a:solidFill>
                          <a:latin typeface="Times New Roman" panose="02020603050405020304" pitchFamily="18" charset="0"/>
                          <a:cs typeface="Times New Roman" panose="02020603050405020304" pitchFamily="18" charset="0"/>
                        </a:rPr>
                        <a:t>H. SAFIA NAAZ</a:t>
                      </a:r>
                      <a:endParaRPr lang="en-IN" altLang="en-US" sz="1600" b="1">
                        <a:solidFill>
                          <a:schemeClr val="tx1"/>
                        </a:solidFill>
                        <a:latin typeface="Times New Roman" panose="02020603050405020304" pitchFamily="18" charset="0"/>
                        <a:cs typeface="Times New Roman" panose="02020603050405020304" pitchFamily="18" charset="0"/>
                      </a:endParaRPr>
                    </a:p>
                  </a:txBody>
                  <a:tcPr>
                    <a:solidFill>
                      <a:srgbClr val="F8F8FF"/>
                    </a:solidFill>
                  </a:tcPr>
                </a:tc>
                <a:tc>
                  <a:txBody>
                    <a:bodyPr/>
                    <a:p>
                      <a:pPr>
                        <a:buNone/>
                      </a:pPr>
                      <a:r>
                        <a:rPr lang="en-IN" altLang="en-US" sz="1600" b="1">
                          <a:solidFill>
                            <a:schemeClr val="tx1"/>
                          </a:solidFill>
                          <a:latin typeface="Times New Roman" panose="02020603050405020304" pitchFamily="18" charset="0"/>
                          <a:cs typeface="Times New Roman" panose="02020603050405020304" pitchFamily="18" charset="0"/>
                        </a:rPr>
                        <a:t>3PG21CS015</a:t>
                      </a:r>
                      <a:endParaRPr lang="en-IN" altLang="en-US" sz="1600" b="1">
                        <a:solidFill>
                          <a:schemeClr val="tx1"/>
                        </a:solidFill>
                        <a:latin typeface="Times New Roman" panose="02020603050405020304" pitchFamily="18" charset="0"/>
                        <a:cs typeface="Times New Roman" panose="02020603050405020304" pitchFamily="18" charset="0"/>
                      </a:endParaRPr>
                    </a:p>
                  </a:txBody>
                  <a:tcPr>
                    <a:solidFill>
                      <a:srgbClr val="F8F8FF"/>
                    </a:solidFill>
                  </a:tcPr>
                </a:tc>
              </a:tr>
              <a:tr h="335280">
                <a:tc>
                  <a:txBody>
                    <a:bodyPr/>
                    <a:p>
                      <a:pPr>
                        <a:buNone/>
                      </a:pPr>
                      <a:r>
                        <a:rPr lang="en-IN" altLang="en-US" sz="1600" b="1">
                          <a:latin typeface="Times New Roman" panose="02020603050405020304" pitchFamily="18" charset="0"/>
                          <a:cs typeface="Times New Roman" panose="02020603050405020304" pitchFamily="18" charset="0"/>
                        </a:rPr>
                        <a:t>SANJANA B SAWANT</a:t>
                      </a:r>
                      <a:endParaRPr lang="en-IN" altLang="en-US" sz="1600" b="1">
                        <a:latin typeface="Times New Roman" panose="02020603050405020304" pitchFamily="18" charset="0"/>
                        <a:cs typeface="Times New Roman" panose="02020603050405020304" pitchFamily="18" charset="0"/>
                      </a:endParaRPr>
                    </a:p>
                  </a:txBody>
                  <a:tcPr>
                    <a:solidFill>
                      <a:srgbClr val="F8F8FF"/>
                    </a:solidFill>
                  </a:tcPr>
                </a:tc>
                <a:tc>
                  <a:txBody>
                    <a:bodyPr/>
                    <a:p>
                      <a:pPr>
                        <a:buNone/>
                      </a:pPr>
                      <a:r>
                        <a:rPr lang="en-IN" altLang="en-US" sz="1600" b="1">
                          <a:latin typeface="Times New Roman" panose="02020603050405020304" pitchFamily="18" charset="0"/>
                          <a:cs typeface="Times New Roman" panose="02020603050405020304" pitchFamily="18" charset="0"/>
                        </a:rPr>
                        <a:t>3PG21CS049</a:t>
                      </a:r>
                      <a:endParaRPr lang="en-IN" altLang="en-US" sz="1600" b="1">
                        <a:latin typeface="Times New Roman" panose="02020603050405020304" pitchFamily="18" charset="0"/>
                        <a:cs typeface="Times New Roman" panose="02020603050405020304" pitchFamily="18" charset="0"/>
                      </a:endParaRPr>
                    </a:p>
                  </a:txBody>
                  <a:tcPr>
                    <a:solidFill>
                      <a:srgbClr val="F8F8FF"/>
                    </a:solidFill>
                  </a:tcPr>
                </a:tc>
              </a:tr>
              <a:tr h="335280">
                <a:tc>
                  <a:txBody>
                    <a:bodyPr/>
                    <a:p>
                      <a:pPr>
                        <a:buNone/>
                      </a:pPr>
                      <a:r>
                        <a:rPr lang="en-IN" altLang="en-US" sz="1600" b="1">
                          <a:latin typeface="Times New Roman" panose="02020603050405020304" pitchFamily="18" charset="0"/>
                          <a:cs typeface="Times New Roman" panose="02020603050405020304" pitchFamily="18" charset="0"/>
                        </a:rPr>
                        <a:t>HASEENA BEGUM</a:t>
                      </a:r>
                      <a:endParaRPr lang="en-IN" altLang="en-US" sz="1600" b="1">
                        <a:latin typeface="Times New Roman" panose="02020603050405020304" pitchFamily="18" charset="0"/>
                        <a:cs typeface="Times New Roman" panose="02020603050405020304" pitchFamily="18" charset="0"/>
                      </a:endParaRPr>
                    </a:p>
                  </a:txBody>
                  <a:tcPr>
                    <a:solidFill>
                      <a:srgbClr val="F8F8FF"/>
                    </a:solidFill>
                  </a:tcPr>
                </a:tc>
                <a:tc>
                  <a:txBody>
                    <a:bodyPr/>
                    <a:p>
                      <a:pPr>
                        <a:buNone/>
                      </a:pPr>
                      <a:r>
                        <a:rPr lang="en-IN" altLang="en-US" sz="1600" b="1">
                          <a:latin typeface="Times New Roman" panose="02020603050405020304" pitchFamily="18" charset="0"/>
                          <a:cs typeface="Times New Roman" panose="02020603050405020304" pitchFamily="18" charset="0"/>
                        </a:rPr>
                        <a:t>3PG22CS400</a:t>
                      </a:r>
                      <a:endParaRPr lang="en-IN" altLang="en-US" sz="1600" b="1">
                        <a:latin typeface="Times New Roman" panose="02020603050405020304" pitchFamily="18" charset="0"/>
                        <a:cs typeface="Times New Roman" panose="02020603050405020304" pitchFamily="18" charset="0"/>
                      </a:endParaRPr>
                    </a:p>
                  </a:txBody>
                  <a:tcPr>
                    <a:solidFill>
                      <a:srgbClr val="F8F8FF"/>
                    </a:solidFill>
                  </a:tcPr>
                </a:tc>
              </a:tr>
              <a:tr h="335280">
                <a:tc>
                  <a:txBody>
                    <a:bodyPr/>
                    <a:p>
                      <a:pPr>
                        <a:buNone/>
                      </a:pPr>
                      <a:r>
                        <a:rPr lang="en-IN" altLang="en-US" sz="1600" b="1">
                          <a:latin typeface="Times New Roman" panose="02020603050405020304" pitchFamily="18" charset="0"/>
                          <a:cs typeface="Times New Roman" panose="02020603050405020304" pitchFamily="18" charset="0"/>
                        </a:rPr>
                        <a:t>HEENA KOUSER</a:t>
                      </a:r>
                      <a:endParaRPr lang="en-IN" altLang="en-US" sz="1600" b="1">
                        <a:latin typeface="Times New Roman" panose="02020603050405020304" pitchFamily="18" charset="0"/>
                        <a:cs typeface="Times New Roman" panose="02020603050405020304" pitchFamily="18" charset="0"/>
                      </a:endParaRPr>
                    </a:p>
                  </a:txBody>
                  <a:tcPr>
                    <a:solidFill>
                      <a:srgbClr val="F8F8FF"/>
                    </a:solidFill>
                  </a:tcPr>
                </a:tc>
                <a:tc>
                  <a:txBody>
                    <a:bodyPr/>
                    <a:p>
                      <a:pPr>
                        <a:buNone/>
                      </a:pPr>
                      <a:r>
                        <a:rPr lang="en-IN" altLang="en-US" sz="1600" b="1">
                          <a:latin typeface="Times New Roman" panose="02020603050405020304" pitchFamily="18" charset="0"/>
                          <a:cs typeface="Times New Roman" panose="02020603050405020304" pitchFamily="18" charset="0"/>
                        </a:rPr>
                        <a:t>3PG22CS401</a:t>
                      </a:r>
                      <a:endParaRPr lang="en-IN" altLang="en-US" sz="1600" b="1">
                        <a:latin typeface="Times New Roman" panose="02020603050405020304" pitchFamily="18" charset="0"/>
                        <a:cs typeface="Times New Roman" panose="02020603050405020304" pitchFamily="18" charset="0"/>
                      </a:endParaRPr>
                    </a:p>
                  </a:txBody>
                  <a:tcPr>
                    <a:solidFill>
                      <a:srgbClr val="F8F8FF"/>
                    </a:solidFill>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2993"/>
            <a:ext cx="7556421" cy="2126337"/>
          </a:xfrm>
          <a:prstGeom prst="rect">
            <a:avLst/>
          </a:prstGeom>
          <a:noFill/>
        </p:spPr>
        <p:txBody>
          <a:bodyPr wrap="square" lIns="0" tIns="0" rIns="0" bIns="0" rtlCol="0" anchor="t"/>
          <a:lstStyle/>
          <a:p>
            <a:pPr marL="0" indent="0">
              <a:lnSpc>
                <a:spcPts val="5550"/>
              </a:lnSpc>
              <a:buNone/>
            </a:pPr>
            <a:r>
              <a:rPr lang="en-US" sz="4450" dirty="0">
                <a:solidFill>
                  <a:srgbClr val="1B1B27"/>
                </a:solidFill>
                <a:latin typeface="Corben" panose="020F0503020000020004" pitchFamily="34" charset="0"/>
                <a:ea typeface="Corben" panose="020F0503020000020004" pitchFamily="34" charset="-122"/>
                <a:cs typeface="Corben" panose="020F0503020000020004" pitchFamily="34" charset="-120"/>
              </a:rPr>
              <a:t>Existing System Limitations: Challenges of the Traditional Approach</a:t>
            </a:r>
            <a:endParaRPr lang="en-US" sz="4450" dirty="0"/>
          </a:p>
        </p:txBody>
      </p:sp>
      <p:sp>
        <p:nvSpPr>
          <p:cNvPr id="4" name="Shape 1"/>
          <p:cNvSpPr/>
          <p:nvPr/>
        </p:nvSpPr>
        <p:spPr>
          <a:xfrm>
            <a:off x="6280190" y="3549491"/>
            <a:ext cx="3664863" cy="2047994"/>
          </a:xfrm>
          <a:prstGeom prst="roundRect">
            <a:avLst>
              <a:gd name="adj" fmla="val 4652"/>
            </a:avLst>
          </a:prstGeom>
          <a:solidFill>
            <a:srgbClr val="D2D9F9"/>
          </a:solidFill>
          <a:ln w="7620">
            <a:solidFill>
              <a:srgbClr val="B8BFDF"/>
            </a:solidFill>
            <a:prstDash val="solid"/>
          </a:ln>
        </p:spPr>
      </p:sp>
      <p:sp>
        <p:nvSpPr>
          <p:cNvPr id="5" name="Text 2"/>
          <p:cNvSpPr/>
          <p:nvPr/>
        </p:nvSpPr>
        <p:spPr>
          <a:xfrm>
            <a:off x="6514624" y="3783925"/>
            <a:ext cx="2896195" cy="354330"/>
          </a:xfrm>
          <a:prstGeom prst="rect">
            <a:avLst/>
          </a:prstGeom>
          <a:noFill/>
        </p:spPr>
        <p:txBody>
          <a:bodyPr wrap="none" lIns="0" tIns="0" rIns="0" bIns="0" rtlCol="0" anchor="t"/>
          <a:lstStyle/>
          <a:p>
            <a:pPr marL="0" indent="0">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Manual Identification</a:t>
            </a:r>
            <a:endParaRPr lang="en-US" sz="2200" dirty="0"/>
          </a:p>
        </p:txBody>
      </p:sp>
      <p:sp>
        <p:nvSpPr>
          <p:cNvPr id="6" name="Text 3"/>
          <p:cNvSpPr/>
          <p:nvPr/>
        </p:nvSpPr>
        <p:spPr>
          <a:xfrm>
            <a:off x="6514624" y="4274344"/>
            <a:ext cx="3195995" cy="725805"/>
          </a:xfrm>
          <a:prstGeom prst="rect">
            <a:avLst/>
          </a:prstGeom>
          <a:noFill/>
        </p:spPr>
        <p:txBody>
          <a:bodyPr wrap="squar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Time-consuming, prone to error, and reactive.</a:t>
            </a:r>
            <a:endParaRPr lang="en-US" sz="1750" dirty="0"/>
          </a:p>
        </p:txBody>
      </p:sp>
      <p:sp>
        <p:nvSpPr>
          <p:cNvPr id="7" name="Shape 4"/>
          <p:cNvSpPr/>
          <p:nvPr/>
        </p:nvSpPr>
        <p:spPr>
          <a:xfrm>
            <a:off x="10171867" y="3549491"/>
            <a:ext cx="3664863" cy="2047994"/>
          </a:xfrm>
          <a:prstGeom prst="roundRect">
            <a:avLst>
              <a:gd name="adj" fmla="val 4652"/>
            </a:avLst>
          </a:prstGeom>
          <a:solidFill>
            <a:srgbClr val="D2D9F9"/>
          </a:solidFill>
          <a:ln w="7620">
            <a:solidFill>
              <a:srgbClr val="B8BFDF"/>
            </a:solidFill>
            <a:prstDash val="solid"/>
          </a:ln>
        </p:spPr>
      </p:sp>
      <p:sp>
        <p:nvSpPr>
          <p:cNvPr id="8" name="Text 5"/>
          <p:cNvSpPr/>
          <p:nvPr/>
        </p:nvSpPr>
        <p:spPr>
          <a:xfrm>
            <a:off x="10406301" y="3783925"/>
            <a:ext cx="2835235" cy="354330"/>
          </a:xfrm>
          <a:prstGeom prst="rect">
            <a:avLst/>
          </a:prstGeom>
          <a:noFill/>
        </p:spPr>
        <p:txBody>
          <a:bodyPr wrap="none" lIns="0" tIns="0" rIns="0" bIns="0" rtlCol="0" anchor="t"/>
          <a:lstStyle/>
          <a:p>
            <a:pPr marL="0" indent="0">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Reporting Delays</a:t>
            </a:r>
            <a:endParaRPr lang="en-US" sz="2200" dirty="0"/>
          </a:p>
        </p:txBody>
      </p:sp>
      <p:sp>
        <p:nvSpPr>
          <p:cNvPr id="9" name="Text 6"/>
          <p:cNvSpPr/>
          <p:nvPr/>
        </p:nvSpPr>
        <p:spPr>
          <a:xfrm>
            <a:off x="10406301" y="4274344"/>
            <a:ext cx="3195995" cy="1088708"/>
          </a:xfrm>
          <a:prstGeom prst="rect">
            <a:avLst/>
          </a:prstGeom>
          <a:noFill/>
        </p:spPr>
        <p:txBody>
          <a:bodyPr wrap="squar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Potholes remain unaddressed, leading to further deterioration.</a:t>
            </a:r>
            <a:endParaRPr lang="en-US" sz="1750" dirty="0"/>
          </a:p>
        </p:txBody>
      </p:sp>
      <p:sp>
        <p:nvSpPr>
          <p:cNvPr id="10" name="Shape 7"/>
          <p:cNvSpPr/>
          <p:nvPr/>
        </p:nvSpPr>
        <p:spPr>
          <a:xfrm>
            <a:off x="6280190" y="5824299"/>
            <a:ext cx="7556421" cy="1322189"/>
          </a:xfrm>
          <a:prstGeom prst="roundRect">
            <a:avLst>
              <a:gd name="adj" fmla="val 7205"/>
            </a:avLst>
          </a:prstGeom>
          <a:solidFill>
            <a:srgbClr val="D2D9F9"/>
          </a:solidFill>
          <a:ln w="7620">
            <a:solidFill>
              <a:srgbClr val="B8BFDF"/>
            </a:solidFill>
            <a:prstDash val="solid"/>
          </a:ln>
        </p:spPr>
      </p:sp>
      <p:sp>
        <p:nvSpPr>
          <p:cNvPr id="11" name="Text 8"/>
          <p:cNvSpPr/>
          <p:nvPr/>
        </p:nvSpPr>
        <p:spPr>
          <a:xfrm>
            <a:off x="6514624" y="6058733"/>
            <a:ext cx="2835235" cy="354330"/>
          </a:xfrm>
          <a:prstGeom prst="rect">
            <a:avLst/>
          </a:prstGeom>
          <a:noFill/>
        </p:spPr>
        <p:txBody>
          <a:bodyPr wrap="none" lIns="0" tIns="0" rIns="0" bIns="0" rtlCol="0" anchor="t"/>
          <a:lstStyle/>
          <a:p>
            <a:pPr marL="0" indent="0">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Inefficient Repair</a:t>
            </a:r>
            <a:endParaRPr lang="en-US" sz="2200" dirty="0"/>
          </a:p>
        </p:txBody>
      </p:sp>
      <p:sp>
        <p:nvSpPr>
          <p:cNvPr id="12" name="Text 9"/>
          <p:cNvSpPr/>
          <p:nvPr/>
        </p:nvSpPr>
        <p:spPr>
          <a:xfrm>
            <a:off x="6514624" y="6549152"/>
            <a:ext cx="7087553" cy="362903"/>
          </a:xfrm>
          <a:prstGeom prst="rect">
            <a:avLst/>
          </a:prstGeom>
          <a:noFill/>
        </p:spPr>
        <p:txBody>
          <a:bodyPr wrap="non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Manual methods are slow and disruptive to traffic.</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48703"/>
            <a:ext cx="7556421" cy="1417558"/>
          </a:xfrm>
          <a:prstGeom prst="rect">
            <a:avLst/>
          </a:prstGeom>
          <a:noFill/>
        </p:spPr>
        <p:txBody>
          <a:bodyPr wrap="square" lIns="0" tIns="0" rIns="0" bIns="0" rtlCol="0" anchor="t"/>
          <a:lstStyle/>
          <a:p>
            <a:pPr marL="0" indent="0">
              <a:lnSpc>
                <a:spcPts val="5550"/>
              </a:lnSpc>
              <a:buNone/>
            </a:pPr>
            <a:r>
              <a:rPr lang="en-US" sz="4450" dirty="0">
                <a:solidFill>
                  <a:srgbClr val="1B1B27"/>
                </a:solidFill>
                <a:latin typeface="Corben" panose="020F0503020000020004" pitchFamily="34" charset="0"/>
                <a:ea typeface="Corben" panose="020F0503020000020004" pitchFamily="34" charset="-122"/>
                <a:cs typeface="Corben" panose="020F0503020000020004" pitchFamily="34" charset="-120"/>
              </a:rPr>
              <a:t>Proposed System: A Blend of Technologies</a:t>
            </a:r>
            <a:endParaRPr lang="en-US" sz="4450" dirty="0"/>
          </a:p>
        </p:txBody>
      </p:sp>
      <p:sp>
        <p:nvSpPr>
          <p:cNvPr id="4" name="Shape 1"/>
          <p:cNvSpPr/>
          <p:nvPr/>
        </p:nvSpPr>
        <p:spPr>
          <a:xfrm>
            <a:off x="6605111" y="2806422"/>
            <a:ext cx="30480" cy="4374475"/>
          </a:xfrm>
          <a:prstGeom prst="roundRect">
            <a:avLst>
              <a:gd name="adj" fmla="val 312558"/>
            </a:avLst>
          </a:prstGeom>
          <a:solidFill>
            <a:srgbClr val="B8BFDF"/>
          </a:solidFill>
        </p:spPr>
      </p:sp>
      <p:sp>
        <p:nvSpPr>
          <p:cNvPr id="5" name="Shape 2"/>
          <p:cNvSpPr/>
          <p:nvPr/>
        </p:nvSpPr>
        <p:spPr>
          <a:xfrm>
            <a:off x="6845022" y="3301484"/>
            <a:ext cx="793790" cy="30480"/>
          </a:xfrm>
          <a:prstGeom prst="roundRect">
            <a:avLst>
              <a:gd name="adj" fmla="val 312558"/>
            </a:avLst>
          </a:prstGeom>
          <a:solidFill>
            <a:srgbClr val="B8BFDF"/>
          </a:solidFill>
        </p:spPr>
      </p:sp>
      <p:sp>
        <p:nvSpPr>
          <p:cNvPr id="6" name="Shape 3"/>
          <p:cNvSpPr/>
          <p:nvPr/>
        </p:nvSpPr>
        <p:spPr>
          <a:xfrm>
            <a:off x="6365200" y="3061573"/>
            <a:ext cx="510302" cy="510302"/>
          </a:xfrm>
          <a:prstGeom prst="roundRect">
            <a:avLst>
              <a:gd name="adj" fmla="val 18669"/>
            </a:avLst>
          </a:prstGeom>
          <a:solidFill>
            <a:srgbClr val="D2D9F9"/>
          </a:solidFill>
          <a:ln w="7620">
            <a:solidFill>
              <a:srgbClr val="B8BFDF"/>
            </a:solidFill>
            <a:prstDash val="solid"/>
          </a:ln>
        </p:spPr>
      </p:sp>
      <p:sp>
        <p:nvSpPr>
          <p:cNvPr id="7" name="Text 4"/>
          <p:cNvSpPr/>
          <p:nvPr/>
        </p:nvSpPr>
        <p:spPr>
          <a:xfrm>
            <a:off x="6570107" y="3146584"/>
            <a:ext cx="100489" cy="340281"/>
          </a:xfrm>
          <a:prstGeom prst="rect">
            <a:avLst/>
          </a:prstGeom>
          <a:noFill/>
        </p:spPr>
        <p:txBody>
          <a:bodyPr wrap="none" lIns="0" tIns="0" rIns="0" bIns="0" rtlCol="0" anchor="t"/>
          <a:lstStyle/>
          <a:p>
            <a:pPr marL="0" indent="0" algn="ctr">
              <a:lnSpc>
                <a:spcPts val="2650"/>
              </a:lnSpc>
              <a:buNone/>
            </a:pPr>
            <a:r>
              <a:rPr lang="en-US" sz="2650" dirty="0">
                <a:solidFill>
                  <a:srgbClr val="404155"/>
                </a:solidFill>
                <a:latin typeface="Corben" panose="020F0503020000020004" pitchFamily="34" charset="0"/>
                <a:ea typeface="Corben" panose="020F0503020000020004" pitchFamily="34" charset="-122"/>
                <a:cs typeface="Corben" panose="020F0503020000020004" pitchFamily="34" charset="-120"/>
              </a:rPr>
              <a:t>1</a:t>
            </a:r>
            <a:endParaRPr lang="en-US" sz="2650" dirty="0"/>
          </a:p>
        </p:txBody>
      </p:sp>
      <p:sp>
        <p:nvSpPr>
          <p:cNvPr id="8" name="Text 5"/>
          <p:cNvSpPr/>
          <p:nvPr/>
        </p:nvSpPr>
        <p:spPr>
          <a:xfrm>
            <a:off x="7867888" y="3033236"/>
            <a:ext cx="2994303" cy="354330"/>
          </a:xfrm>
          <a:prstGeom prst="rect">
            <a:avLst/>
          </a:prstGeom>
          <a:noFill/>
        </p:spPr>
        <p:txBody>
          <a:bodyPr wrap="none" lIns="0" tIns="0" rIns="0" bIns="0" rtlCol="0" anchor="t"/>
          <a:lstStyle/>
          <a:p>
            <a:pPr marL="0" indent="0" algn="l">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Internet of Things (IoT)</a:t>
            </a:r>
            <a:endParaRPr lang="en-US" sz="2200" dirty="0"/>
          </a:p>
        </p:txBody>
      </p:sp>
      <p:sp>
        <p:nvSpPr>
          <p:cNvPr id="9" name="Text 6"/>
          <p:cNvSpPr/>
          <p:nvPr/>
        </p:nvSpPr>
        <p:spPr>
          <a:xfrm>
            <a:off x="7867888" y="3523655"/>
            <a:ext cx="5968722" cy="362903"/>
          </a:xfrm>
          <a:prstGeom prst="rect">
            <a:avLst/>
          </a:prstGeom>
          <a:noFill/>
        </p:spPr>
        <p:txBody>
          <a:bodyPr wrap="non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Sensors for real-time data collection.</a:t>
            </a:r>
            <a:endParaRPr lang="en-US" sz="1750" dirty="0"/>
          </a:p>
        </p:txBody>
      </p:sp>
      <p:sp>
        <p:nvSpPr>
          <p:cNvPr id="10" name="Shape 7"/>
          <p:cNvSpPr/>
          <p:nvPr/>
        </p:nvSpPr>
        <p:spPr>
          <a:xfrm>
            <a:off x="6845022" y="4835247"/>
            <a:ext cx="793790" cy="30480"/>
          </a:xfrm>
          <a:prstGeom prst="roundRect">
            <a:avLst>
              <a:gd name="adj" fmla="val 312558"/>
            </a:avLst>
          </a:prstGeom>
          <a:solidFill>
            <a:srgbClr val="B8BFDF"/>
          </a:solidFill>
        </p:spPr>
      </p:sp>
      <p:sp>
        <p:nvSpPr>
          <p:cNvPr id="11" name="Shape 8"/>
          <p:cNvSpPr/>
          <p:nvPr/>
        </p:nvSpPr>
        <p:spPr>
          <a:xfrm>
            <a:off x="6365200" y="4595336"/>
            <a:ext cx="510302" cy="510302"/>
          </a:xfrm>
          <a:prstGeom prst="roundRect">
            <a:avLst>
              <a:gd name="adj" fmla="val 18669"/>
            </a:avLst>
          </a:prstGeom>
          <a:solidFill>
            <a:srgbClr val="D2D9F9"/>
          </a:solidFill>
          <a:ln w="7620">
            <a:solidFill>
              <a:srgbClr val="B8BFDF"/>
            </a:solidFill>
            <a:prstDash val="solid"/>
          </a:ln>
        </p:spPr>
      </p:sp>
      <p:sp>
        <p:nvSpPr>
          <p:cNvPr id="12" name="Text 9"/>
          <p:cNvSpPr/>
          <p:nvPr/>
        </p:nvSpPr>
        <p:spPr>
          <a:xfrm>
            <a:off x="6531650" y="4680347"/>
            <a:ext cx="177403" cy="340281"/>
          </a:xfrm>
          <a:prstGeom prst="rect">
            <a:avLst/>
          </a:prstGeom>
          <a:noFill/>
        </p:spPr>
        <p:txBody>
          <a:bodyPr wrap="none" lIns="0" tIns="0" rIns="0" bIns="0" rtlCol="0" anchor="t"/>
          <a:lstStyle/>
          <a:p>
            <a:pPr marL="0" indent="0" algn="ctr">
              <a:lnSpc>
                <a:spcPts val="2650"/>
              </a:lnSpc>
              <a:buNone/>
            </a:pPr>
            <a:r>
              <a:rPr lang="en-US" sz="2650" dirty="0">
                <a:solidFill>
                  <a:srgbClr val="404155"/>
                </a:solidFill>
                <a:latin typeface="Corben" panose="020F0503020000020004" pitchFamily="34" charset="0"/>
                <a:ea typeface="Corben" panose="020F0503020000020004" pitchFamily="34" charset="-122"/>
                <a:cs typeface="Corben" panose="020F0503020000020004" pitchFamily="34" charset="-120"/>
              </a:rPr>
              <a:t>2</a:t>
            </a:r>
            <a:endParaRPr lang="en-US" sz="2650" dirty="0"/>
          </a:p>
        </p:txBody>
      </p:sp>
      <p:sp>
        <p:nvSpPr>
          <p:cNvPr id="13" name="Text 10"/>
          <p:cNvSpPr/>
          <p:nvPr/>
        </p:nvSpPr>
        <p:spPr>
          <a:xfrm>
            <a:off x="7867888" y="456699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Computer Vision</a:t>
            </a:r>
            <a:endParaRPr lang="en-US" sz="2200" dirty="0"/>
          </a:p>
        </p:txBody>
      </p:sp>
      <p:sp>
        <p:nvSpPr>
          <p:cNvPr id="14" name="Text 11"/>
          <p:cNvSpPr/>
          <p:nvPr/>
        </p:nvSpPr>
        <p:spPr>
          <a:xfrm>
            <a:off x="7867888" y="5057418"/>
            <a:ext cx="5968722" cy="362903"/>
          </a:xfrm>
          <a:prstGeom prst="rect">
            <a:avLst/>
          </a:prstGeom>
          <a:noFill/>
        </p:spPr>
        <p:txBody>
          <a:bodyPr wrap="none" lIns="0" tIns="0" rIns="0" bIns="0" rtlCol="0" anchor="t"/>
          <a:lstStyle/>
          <a:p>
            <a:pPr>
              <a:lnSpc>
                <a:spcPts val="2850"/>
              </a:lnSpc>
            </a:pPr>
            <a:r>
              <a:rPr lang="en-US" sz="1750" dirty="0">
                <a:solidFill>
                  <a:srgbClr val="404155"/>
                </a:solidFill>
                <a:latin typeface="Nobile" panose="02000503050000020004"/>
                <a:ea typeface="Nobile" panose="02000503050000020004" pitchFamily="34" charset="-122"/>
                <a:cs typeface="Nobile" panose="02000503050000020004" pitchFamily="34" charset="-120"/>
              </a:rPr>
              <a:t>Live streaming  with(ESP32CAM) for pothole detection.</a:t>
            </a:r>
            <a:endParaRPr lang="en-US" sz="1750" dirty="0">
              <a:latin typeface="Nobile" panose="02000503050000020004"/>
            </a:endParaRPr>
          </a:p>
        </p:txBody>
      </p:sp>
      <p:sp>
        <p:nvSpPr>
          <p:cNvPr id="15" name="Shape 12"/>
          <p:cNvSpPr/>
          <p:nvPr/>
        </p:nvSpPr>
        <p:spPr>
          <a:xfrm>
            <a:off x="6845022" y="6369010"/>
            <a:ext cx="793790" cy="30480"/>
          </a:xfrm>
          <a:prstGeom prst="roundRect">
            <a:avLst>
              <a:gd name="adj" fmla="val 312558"/>
            </a:avLst>
          </a:prstGeom>
          <a:solidFill>
            <a:srgbClr val="B8BFDF"/>
          </a:solidFill>
        </p:spPr>
      </p:sp>
      <p:sp>
        <p:nvSpPr>
          <p:cNvPr id="16" name="Shape 13"/>
          <p:cNvSpPr/>
          <p:nvPr/>
        </p:nvSpPr>
        <p:spPr>
          <a:xfrm>
            <a:off x="6365200" y="6129099"/>
            <a:ext cx="510302" cy="510302"/>
          </a:xfrm>
          <a:prstGeom prst="roundRect">
            <a:avLst>
              <a:gd name="adj" fmla="val 18669"/>
            </a:avLst>
          </a:prstGeom>
          <a:solidFill>
            <a:srgbClr val="D2D9F9"/>
          </a:solidFill>
          <a:ln w="7620">
            <a:solidFill>
              <a:srgbClr val="B8BFDF"/>
            </a:solidFill>
            <a:prstDash val="solid"/>
          </a:ln>
        </p:spPr>
      </p:sp>
      <p:sp>
        <p:nvSpPr>
          <p:cNvPr id="17" name="Text 14"/>
          <p:cNvSpPr/>
          <p:nvPr/>
        </p:nvSpPr>
        <p:spPr>
          <a:xfrm>
            <a:off x="6524744" y="6214110"/>
            <a:ext cx="191095" cy="340281"/>
          </a:xfrm>
          <a:prstGeom prst="rect">
            <a:avLst/>
          </a:prstGeom>
          <a:noFill/>
        </p:spPr>
        <p:txBody>
          <a:bodyPr wrap="none" lIns="0" tIns="0" rIns="0" bIns="0" rtlCol="0" anchor="t"/>
          <a:lstStyle/>
          <a:p>
            <a:pPr marL="0" indent="0" algn="ctr">
              <a:lnSpc>
                <a:spcPts val="2650"/>
              </a:lnSpc>
              <a:buNone/>
            </a:pPr>
            <a:r>
              <a:rPr lang="en-US" sz="2650" dirty="0">
                <a:solidFill>
                  <a:srgbClr val="404155"/>
                </a:solidFill>
                <a:latin typeface="Corben" panose="020F0503020000020004" pitchFamily="34" charset="0"/>
                <a:ea typeface="Corben" panose="020F0503020000020004" pitchFamily="34" charset="-122"/>
                <a:cs typeface="Corben" panose="020F0503020000020004" pitchFamily="34" charset="-120"/>
              </a:rPr>
              <a:t>3</a:t>
            </a:r>
            <a:endParaRPr lang="en-US" sz="2650" dirty="0"/>
          </a:p>
        </p:txBody>
      </p:sp>
      <p:sp>
        <p:nvSpPr>
          <p:cNvPr id="18" name="Text 15"/>
          <p:cNvSpPr/>
          <p:nvPr/>
        </p:nvSpPr>
        <p:spPr>
          <a:xfrm>
            <a:off x="7867888" y="610076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Robotic Technologies</a:t>
            </a:r>
            <a:endParaRPr lang="en-US" sz="2200" dirty="0"/>
          </a:p>
        </p:txBody>
      </p:sp>
      <p:sp>
        <p:nvSpPr>
          <p:cNvPr id="19" name="Text 16"/>
          <p:cNvSpPr/>
          <p:nvPr/>
        </p:nvSpPr>
        <p:spPr>
          <a:xfrm>
            <a:off x="7867888" y="6591181"/>
            <a:ext cx="5968722" cy="362903"/>
          </a:xfrm>
          <a:prstGeom prst="rect">
            <a:avLst/>
          </a:prstGeom>
          <a:noFill/>
        </p:spPr>
        <p:txBody>
          <a:bodyPr wrap="non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Autonomous repair mechanisms for swift resolutions.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7471" y="1039091"/>
            <a:ext cx="9735830"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BLOCK DIAGRAM </a:t>
            </a:r>
            <a:endParaRPr lang="en-US" sz="4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428632" y="2135458"/>
            <a:ext cx="11158932" cy="5292049"/>
          </a:xfrm>
          <a:prstGeom prst="rect">
            <a:avLst/>
          </a:prstGeom>
          <a:effectLst>
            <a:reflection blurRad="6350" stA="50000" endA="300" endPos="55500" dist="508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2"/>
          <p:cNvGraphicFramePr/>
          <p:nvPr/>
        </p:nvGraphicFramePr>
        <p:xfrm>
          <a:off x="551563" y="369701"/>
          <a:ext cx="13009623" cy="69865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067044"/>
          </a:xfrm>
          <a:prstGeom prst="rect">
            <a:avLst/>
          </a:prstGeom>
        </p:spPr>
      </p:pic>
      <p:sp>
        <p:nvSpPr>
          <p:cNvPr id="3" name="Text 0"/>
          <p:cNvSpPr/>
          <p:nvPr/>
        </p:nvSpPr>
        <p:spPr>
          <a:xfrm>
            <a:off x="578763" y="2781538"/>
            <a:ext cx="13111520" cy="516731"/>
          </a:xfrm>
          <a:prstGeom prst="rect">
            <a:avLst/>
          </a:prstGeom>
          <a:noFill/>
        </p:spPr>
        <p:txBody>
          <a:bodyPr wrap="none" lIns="0" tIns="0" rIns="0" bIns="0" rtlCol="0" anchor="t"/>
          <a:lstStyle/>
          <a:p>
            <a:pPr marL="0" indent="0">
              <a:lnSpc>
                <a:spcPts val="4050"/>
              </a:lnSpc>
              <a:buNone/>
            </a:pPr>
            <a:r>
              <a:rPr lang="en-US" sz="3250" dirty="0">
                <a:solidFill>
                  <a:srgbClr val="1B1B27"/>
                </a:solidFill>
                <a:latin typeface="Corben" panose="020F0503020000020004" pitchFamily="34" charset="0"/>
                <a:ea typeface="Corben" panose="020F0503020000020004" pitchFamily="34" charset="-122"/>
                <a:cs typeface="Corben" panose="020F0503020000020004" pitchFamily="34" charset="-120"/>
              </a:rPr>
              <a:t>Methodology Design and Implementation: A Multi-faceted Approach</a:t>
            </a:r>
            <a:endParaRPr lang="en-US" sz="3250" dirty="0"/>
          </a:p>
        </p:txBody>
      </p:sp>
      <p:pic>
        <p:nvPicPr>
          <p:cNvPr id="4" name="Image 1" descr="preencoded.png"/>
          <p:cNvPicPr>
            <a:picLocks noChangeAspect="1"/>
          </p:cNvPicPr>
          <p:nvPr/>
        </p:nvPicPr>
        <p:blipFill>
          <a:blip r:embed="rId2"/>
          <a:stretch>
            <a:fillRect/>
          </a:stretch>
        </p:blipFill>
        <p:spPr>
          <a:xfrm>
            <a:off x="578763" y="3546277"/>
            <a:ext cx="826770" cy="1322903"/>
          </a:xfrm>
          <a:prstGeom prst="rect">
            <a:avLst/>
          </a:prstGeom>
        </p:spPr>
      </p:pic>
      <p:sp>
        <p:nvSpPr>
          <p:cNvPr id="5" name="Text 1"/>
          <p:cNvSpPr/>
          <p:nvPr/>
        </p:nvSpPr>
        <p:spPr>
          <a:xfrm>
            <a:off x="1653540" y="3711535"/>
            <a:ext cx="2067044" cy="258366"/>
          </a:xfrm>
          <a:prstGeom prst="rect">
            <a:avLst/>
          </a:prstGeom>
          <a:noFill/>
        </p:spPr>
        <p:txBody>
          <a:bodyPr wrap="none" lIns="0" tIns="0" rIns="0" bIns="0" rtlCol="0" anchor="t"/>
          <a:lstStyle/>
          <a:p>
            <a:pPr marL="0" indent="0" algn="l">
              <a:lnSpc>
                <a:spcPts val="2000"/>
              </a:lnSpc>
              <a:buNone/>
            </a:pPr>
            <a:r>
              <a:rPr lang="en-US" sz="1600" dirty="0">
                <a:solidFill>
                  <a:srgbClr val="404155"/>
                </a:solidFill>
                <a:latin typeface="Corben" panose="020F0503020000020004" pitchFamily="34" charset="0"/>
                <a:ea typeface="Corben" panose="020F0503020000020004" pitchFamily="34" charset="-122"/>
                <a:cs typeface="Corben" panose="020F0503020000020004" pitchFamily="34" charset="-120"/>
              </a:rPr>
              <a:t>Sensor Networks</a:t>
            </a:r>
            <a:endParaRPr lang="en-US" sz="1600" dirty="0"/>
          </a:p>
        </p:txBody>
      </p:sp>
      <p:sp>
        <p:nvSpPr>
          <p:cNvPr id="6" name="Text 2"/>
          <p:cNvSpPr/>
          <p:nvPr/>
        </p:nvSpPr>
        <p:spPr>
          <a:xfrm>
            <a:off x="1653540" y="4069080"/>
            <a:ext cx="12398097" cy="264557"/>
          </a:xfrm>
          <a:prstGeom prst="rect">
            <a:avLst/>
          </a:prstGeom>
          <a:noFill/>
        </p:spPr>
        <p:txBody>
          <a:bodyPr wrap="none" lIns="0" tIns="0" rIns="0" bIns="0" rtlCol="0" anchor="t"/>
          <a:lstStyle/>
          <a:p>
            <a:pPr marL="0" indent="0" algn="l">
              <a:lnSpc>
                <a:spcPts val="2050"/>
              </a:lnSpc>
              <a:buNone/>
            </a:pPr>
            <a:r>
              <a:rPr lang="en-US" sz="1300" dirty="0">
                <a:solidFill>
                  <a:srgbClr val="404155"/>
                </a:solidFill>
                <a:latin typeface="Nobile" panose="02000503050000020004" pitchFamily="34" charset="0"/>
                <a:ea typeface="Nobile" panose="02000503050000020004" pitchFamily="34" charset="-122"/>
                <a:cs typeface="Nobile" panose="02000503050000020004" pitchFamily="34" charset="-120"/>
              </a:rPr>
              <a:t>Deployment of sensors to monitor road conditions.</a:t>
            </a:r>
            <a:endParaRPr lang="en-US" sz="1300" dirty="0"/>
          </a:p>
        </p:txBody>
      </p:sp>
      <p:pic>
        <p:nvPicPr>
          <p:cNvPr id="7" name="Image 2" descr="preencoded.png"/>
          <p:cNvPicPr>
            <a:picLocks noChangeAspect="1"/>
          </p:cNvPicPr>
          <p:nvPr/>
        </p:nvPicPr>
        <p:blipFill>
          <a:blip r:embed="rId3"/>
          <a:stretch>
            <a:fillRect/>
          </a:stretch>
        </p:blipFill>
        <p:spPr>
          <a:xfrm>
            <a:off x="578763" y="4869180"/>
            <a:ext cx="826770" cy="1322903"/>
          </a:xfrm>
          <a:prstGeom prst="rect">
            <a:avLst/>
          </a:prstGeom>
        </p:spPr>
      </p:pic>
      <p:sp>
        <p:nvSpPr>
          <p:cNvPr id="8" name="Text 3"/>
          <p:cNvSpPr/>
          <p:nvPr/>
        </p:nvSpPr>
        <p:spPr>
          <a:xfrm>
            <a:off x="1653540" y="5034439"/>
            <a:ext cx="2067044" cy="258366"/>
          </a:xfrm>
          <a:prstGeom prst="rect">
            <a:avLst/>
          </a:prstGeom>
          <a:noFill/>
        </p:spPr>
        <p:txBody>
          <a:bodyPr wrap="none" lIns="0" tIns="0" rIns="0" bIns="0" rtlCol="0" anchor="t"/>
          <a:lstStyle/>
          <a:p>
            <a:pPr marL="0" indent="0" algn="l">
              <a:lnSpc>
                <a:spcPts val="2000"/>
              </a:lnSpc>
              <a:buNone/>
            </a:pPr>
            <a:r>
              <a:rPr lang="en-US" sz="1600" dirty="0">
                <a:solidFill>
                  <a:srgbClr val="404155"/>
                </a:solidFill>
                <a:latin typeface="Corben" panose="020F0503020000020004" pitchFamily="34" charset="0"/>
                <a:ea typeface="Corben" panose="020F0503020000020004" pitchFamily="34" charset="-122"/>
                <a:cs typeface="Corben" panose="020F0503020000020004" pitchFamily="34" charset="-120"/>
              </a:rPr>
              <a:t>Image Recognition</a:t>
            </a:r>
            <a:endParaRPr lang="en-US" sz="1600" dirty="0"/>
          </a:p>
        </p:txBody>
      </p:sp>
      <p:sp>
        <p:nvSpPr>
          <p:cNvPr id="9" name="Text 4"/>
          <p:cNvSpPr/>
          <p:nvPr/>
        </p:nvSpPr>
        <p:spPr>
          <a:xfrm>
            <a:off x="1653540" y="5391983"/>
            <a:ext cx="12398097" cy="264557"/>
          </a:xfrm>
          <a:prstGeom prst="rect">
            <a:avLst/>
          </a:prstGeom>
          <a:noFill/>
        </p:spPr>
        <p:txBody>
          <a:bodyPr wrap="none" lIns="0" tIns="0" rIns="0" bIns="0" rtlCol="0" anchor="t"/>
          <a:lstStyle/>
          <a:p>
            <a:pPr marL="0" indent="0" algn="l">
              <a:lnSpc>
                <a:spcPts val="2050"/>
              </a:lnSpc>
              <a:buNone/>
            </a:pPr>
            <a:r>
              <a:rPr lang="en-US" sz="1300" dirty="0">
                <a:solidFill>
                  <a:srgbClr val="404155"/>
                </a:solidFill>
                <a:latin typeface="Nobile" panose="02000503050000020004" pitchFamily="34" charset="0"/>
                <a:ea typeface="Nobile" panose="02000503050000020004" pitchFamily="34" charset="-122"/>
                <a:cs typeface="Nobile" panose="02000503050000020004" pitchFamily="34" charset="-120"/>
              </a:rPr>
              <a:t>Processing images from cameras to identify potholes.</a:t>
            </a:r>
            <a:endParaRPr lang="en-US" sz="1300" dirty="0"/>
          </a:p>
        </p:txBody>
      </p:sp>
      <p:pic>
        <p:nvPicPr>
          <p:cNvPr id="10" name="Image 3" descr="preencoded.png"/>
          <p:cNvPicPr>
            <a:picLocks noChangeAspect="1"/>
          </p:cNvPicPr>
          <p:nvPr/>
        </p:nvPicPr>
        <p:blipFill>
          <a:blip r:embed="rId4"/>
          <a:stretch>
            <a:fillRect/>
          </a:stretch>
        </p:blipFill>
        <p:spPr>
          <a:xfrm>
            <a:off x="578763" y="6192083"/>
            <a:ext cx="826770" cy="1322903"/>
          </a:xfrm>
          <a:prstGeom prst="rect">
            <a:avLst/>
          </a:prstGeom>
        </p:spPr>
      </p:pic>
      <p:sp>
        <p:nvSpPr>
          <p:cNvPr id="11" name="Text 5"/>
          <p:cNvSpPr/>
          <p:nvPr/>
        </p:nvSpPr>
        <p:spPr>
          <a:xfrm>
            <a:off x="1653540" y="6357342"/>
            <a:ext cx="3056811" cy="258366"/>
          </a:xfrm>
          <a:prstGeom prst="rect">
            <a:avLst/>
          </a:prstGeom>
          <a:noFill/>
        </p:spPr>
        <p:txBody>
          <a:bodyPr wrap="none" lIns="0" tIns="0" rIns="0" bIns="0" rtlCol="0" anchor="t"/>
          <a:lstStyle/>
          <a:p>
            <a:pPr marL="0" indent="0" algn="l">
              <a:lnSpc>
                <a:spcPts val="2000"/>
              </a:lnSpc>
              <a:buNone/>
            </a:pPr>
            <a:r>
              <a:rPr lang="en-US" sz="1600" dirty="0">
                <a:solidFill>
                  <a:srgbClr val="404155"/>
                </a:solidFill>
                <a:latin typeface="Corben" panose="020F0503020000020004" pitchFamily="34" charset="0"/>
                <a:ea typeface="Corben" panose="020F0503020000020004" pitchFamily="34" charset="-122"/>
                <a:cs typeface="Corben" panose="020F0503020000020004" pitchFamily="34" charset="-120"/>
              </a:rPr>
              <a:t>Automated Repair Mechanisms</a:t>
            </a:r>
            <a:endParaRPr lang="en-US" sz="1600" dirty="0"/>
          </a:p>
        </p:txBody>
      </p:sp>
      <p:sp>
        <p:nvSpPr>
          <p:cNvPr id="12" name="Text 6"/>
          <p:cNvSpPr/>
          <p:nvPr/>
        </p:nvSpPr>
        <p:spPr>
          <a:xfrm>
            <a:off x="1653540" y="6714887"/>
            <a:ext cx="12398097" cy="264557"/>
          </a:xfrm>
          <a:prstGeom prst="rect">
            <a:avLst/>
          </a:prstGeom>
          <a:noFill/>
        </p:spPr>
        <p:txBody>
          <a:bodyPr wrap="none" lIns="0" tIns="0" rIns="0" bIns="0" rtlCol="0" anchor="t"/>
          <a:lstStyle/>
          <a:p>
            <a:pPr marL="0" indent="0" algn="l">
              <a:lnSpc>
                <a:spcPts val="2050"/>
              </a:lnSpc>
              <a:buNone/>
            </a:pPr>
            <a:r>
              <a:rPr lang="en-US" sz="1300" dirty="0">
                <a:solidFill>
                  <a:srgbClr val="404155"/>
                </a:solidFill>
                <a:latin typeface="Nobile" panose="02000503050000020004" pitchFamily="34" charset="0"/>
                <a:ea typeface="Nobile" panose="02000503050000020004" pitchFamily="34" charset="-122"/>
                <a:cs typeface="Nobile" panose="02000503050000020004" pitchFamily="34" charset="-120"/>
              </a:rPr>
              <a:t>Using robotic systems for efficient pothole repair.</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0788" y="792599"/>
            <a:ext cx="12353737" cy="830997"/>
          </a:xfrm>
          <a:prstGeom prst="rect">
            <a:avLst/>
          </a:prstGeom>
          <a:noFill/>
        </p:spPr>
        <p:txBody>
          <a:bodyPr wrap="square" lIns="91440" tIns="45720" rIns="91440" bIns="45720" rtlCol="0" anchor="t">
            <a:spAutoFit/>
          </a:bodyPr>
          <a:lstStyle/>
          <a:p>
            <a:pPr algn="l"/>
            <a:r>
              <a:rPr lang="en-US" sz="4800" dirty="0">
                <a:latin typeface="Corben" panose="020F0503020000020004"/>
                <a:cs typeface="Times New Roman" panose="02020603050405020304"/>
              </a:rPr>
              <a:t>WORKING </a:t>
            </a:r>
            <a:endParaRPr lang="en-US" sz="4800" dirty="0">
              <a:latin typeface="Corben" panose="020F0503020000020004"/>
              <a:cs typeface="Times New Roman" panose="02020603050405020304"/>
            </a:endParaRPr>
          </a:p>
        </p:txBody>
      </p:sp>
      <p:graphicFrame>
        <p:nvGraphicFramePr>
          <p:cNvPr id="6" name="Content Placeholder 2"/>
          <p:cNvGraphicFramePr/>
          <p:nvPr/>
        </p:nvGraphicFramePr>
        <p:xfrm>
          <a:off x="860788" y="2226361"/>
          <a:ext cx="12353737" cy="48381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6955" y="495538"/>
            <a:ext cx="7882890" cy="1125855"/>
          </a:xfrm>
          <a:prstGeom prst="rect">
            <a:avLst/>
          </a:prstGeom>
          <a:noFill/>
        </p:spPr>
        <p:txBody>
          <a:bodyPr wrap="square" lIns="0" tIns="0" rIns="0" bIns="0" rtlCol="0" anchor="t"/>
          <a:lstStyle/>
          <a:p>
            <a:pPr marL="0" indent="0">
              <a:lnSpc>
                <a:spcPts val="4400"/>
              </a:lnSpc>
              <a:buNone/>
            </a:pPr>
            <a:r>
              <a:rPr lang="en-US" sz="3500" dirty="0">
                <a:solidFill>
                  <a:srgbClr val="1B1B27"/>
                </a:solidFill>
                <a:latin typeface="Corben" panose="020F0503020000020004" pitchFamily="34" charset="0"/>
                <a:ea typeface="Corben" panose="020F0503020000020004" pitchFamily="34" charset="-122"/>
                <a:cs typeface="Corben" panose="020F0503020000020004" pitchFamily="34" charset="-120"/>
              </a:rPr>
              <a:t>Advantages: A Paradigm Shift in Road Management</a:t>
            </a:r>
            <a:endParaRPr lang="en-US" sz="3500" dirty="0"/>
          </a:p>
        </p:txBody>
      </p:sp>
      <p:sp>
        <p:nvSpPr>
          <p:cNvPr id="4" name="Text 1"/>
          <p:cNvSpPr/>
          <p:nvPr/>
        </p:nvSpPr>
        <p:spPr>
          <a:xfrm>
            <a:off x="6116955" y="1981557"/>
            <a:ext cx="7882890" cy="594479"/>
          </a:xfrm>
          <a:prstGeom prst="rect">
            <a:avLst/>
          </a:prstGeom>
          <a:noFill/>
        </p:spPr>
        <p:txBody>
          <a:bodyPr wrap="none" lIns="0" tIns="0" rIns="0" bIns="0" rtlCol="0" anchor="t"/>
          <a:lstStyle/>
          <a:p>
            <a:pPr marL="0" indent="0" algn="ctr">
              <a:lnSpc>
                <a:spcPts val="4650"/>
              </a:lnSpc>
              <a:buNone/>
            </a:pPr>
            <a:r>
              <a:rPr lang="en-US" sz="4650" dirty="0">
                <a:solidFill>
                  <a:srgbClr val="404155"/>
                </a:solidFill>
                <a:latin typeface="Corben" panose="020F0503020000020004" pitchFamily="34" charset="0"/>
                <a:ea typeface="Corben" panose="020F0503020000020004" pitchFamily="34" charset="-122"/>
                <a:cs typeface="Corben" panose="020F0503020000020004" pitchFamily="34" charset="-120"/>
              </a:rPr>
              <a:t>1</a:t>
            </a:r>
            <a:endParaRPr lang="en-US" sz="4650" dirty="0"/>
          </a:p>
        </p:txBody>
      </p:sp>
      <p:sp>
        <p:nvSpPr>
          <p:cNvPr id="5" name="Text 2"/>
          <p:cNvSpPr/>
          <p:nvPr/>
        </p:nvSpPr>
        <p:spPr>
          <a:xfrm>
            <a:off x="8899565" y="2801064"/>
            <a:ext cx="2317671" cy="281583"/>
          </a:xfrm>
          <a:prstGeom prst="rect">
            <a:avLst/>
          </a:prstGeom>
          <a:noFill/>
        </p:spPr>
        <p:txBody>
          <a:bodyPr wrap="none" lIns="0" tIns="0" rIns="0" bIns="0" rtlCol="0" anchor="t"/>
          <a:lstStyle/>
          <a:p>
            <a:pPr marL="0" indent="0" algn="ctr">
              <a:lnSpc>
                <a:spcPts val="2200"/>
              </a:lnSpc>
              <a:buNone/>
            </a:pPr>
            <a:r>
              <a:rPr lang="en-US" sz="1750" dirty="0">
                <a:solidFill>
                  <a:srgbClr val="404155"/>
                </a:solidFill>
                <a:latin typeface="Corben" panose="020F0503020000020004" pitchFamily="34" charset="0"/>
                <a:ea typeface="Corben" panose="020F0503020000020004" pitchFamily="34" charset="-122"/>
                <a:cs typeface="Corben" panose="020F0503020000020004" pitchFamily="34" charset="-120"/>
              </a:rPr>
              <a:t>Improved Road Safety</a:t>
            </a:r>
            <a:endParaRPr lang="en-US" sz="1750" dirty="0"/>
          </a:p>
        </p:txBody>
      </p:sp>
      <p:sp>
        <p:nvSpPr>
          <p:cNvPr id="6" name="Text 3"/>
          <p:cNvSpPr/>
          <p:nvPr/>
        </p:nvSpPr>
        <p:spPr>
          <a:xfrm>
            <a:off x="6116955" y="3190637"/>
            <a:ext cx="7882890" cy="288131"/>
          </a:xfrm>
          <a:prstGeom prst="rect">
            <a:avLst/>
          </a:prstGeom>
          <a:noFill/>
        </p:spPr>
        <p:txBody>
          <a:bodyPr wrap="none" lIns="0" tIns="0" rIns="0" bIns="0" rtlCol="0" anchor="t"/>
          <a:lstStyle/>
          <a:p>
            <a:pPr marL="0" indent="0" algn="ctr">
              <a:lnSpc>
                <a:spcPts val="2250"/>
              </a:lnSpc>
              <a:buNone/>
            </a:pPr>
            <a:r>
              <a:rPr lang="en-US" sz="1400" dirty="0">
                <a:solidFill>
                  <a:srgbClr val="404155"/>
                </a:solidFill>
                <a:latin typeface="Nobile" panose="02000503050000020004" pitchFamily="34" charset="0"/>
                <a:ea typeface="Nobile" panose="02000503050000020004" pitchFamily="34" charset="-122"/>
                <a:cs typeface="Nobile" panose="02000503050000020004" pitchFamily="34" charset="-120"/>
              </a:rPr>
              <a:t>Reduced accidents and enhanced driver comfort.</a:t>
            </a:r>
            <a:endParaRPr lang="en-US" sz="1400" dirty="0"/>
          </a:p>
        </p:txBody>
      </p:sp>
      <p:sp>
        <p:nvSpPr>
          <p:cNvPr id="7" name="Text 4"/>
          <p:cNvSpPr/>
          <p:nvPr/>
        </p:nvSpPr>
        <p:spPr>
          <a:xfrm>
            <a:off x="6116955" y="4109204"/>
            <a:ext cx="7882890" cy="594479"/>
          </a:xfrm>
          <a:prstGeom prst="rect">
            <a:avLst/>
          </a:prstGeom>
          <a:noFill/>
        </p:spPr>
        <p:txBody>
          <a:bodyPr wrap="none" lIns="0" tIns="0" rIns="0" bIns="0" rtlCol="0" anchor="t"/>
          <a:lstStyle/>
          <a:p>
            <a:pPr marL="0" indent="0" algn="ctr">
              <a:lnSpc>
                <a:spcPts val="4650"/>
              </a:lnSpc>
              <a:buNone/>
            </a:pPr>
            <a:r>
              <a:rPr lang="en-US" sz="4650" dirty="0">
                <a:solidFill>
                  <a:srgbClr val="404155"/>
                </a:solidFill>
                <a:latin typeface="Corben" panose="020F0503020000020004" pitchFamily="34" charset="0"/>
                <a:ea typeface="Corben" panose="020F0503020000020004" pitchFamily="34" charset="-122"/>
                <a:cs typeface="Corben" panose="020F0503020000020004" pitchFamily="34" charset="-120"/>
              </a:rPr>
              <a:t>2</a:t>
            </a:r>
            <a:endParaRPr lang="en-US" sz="4650" dirty="0"/>
          </a:p>
        </p:txBody>
      </p:sp>
      <p:sp>
        <p:nvSpPr>
          <p:cNvPr id="8" name="Text 5"/>
          <p:cNvSpPr/>
          <p:nvPr/>
        </p:nvSpPr>
        <p:spPr>
          <a:xfrm>
            <a:off x="8568214" y="4928711"/>
            <a:ext cx="2980253" cy="281583"/>
          </a:xfrm>
          <a:prstGeom prst="rect">
            <a:avLst/>
          </a:prstGeom>
          <a:noFill/>
        </p:spPr>
        <p:txBody>
          <a:bodyPr wrap="none" lIns="0" tIns="0" rIns="0" bIns="0" rtlCol="0" anchor="t"/>
          <a:lstStyle/>
          <a:p>
            <a:pPr marL="0" indent="0" algn="ctr">
              <a:lnSpc>
                <a:spcPts val="2200"/>
              </a:lnSpc>
              <a:buNone/>
            </a:pPr>
            <a:r>
              <a:rPr lang="en-US" sz="1750" dirty="0">
                <a:solidFill>
                  <a:srgbClr val="404155"/>
                </a:solidFill>
                <a:latin typeface="Corben" panose="020F0503020000020004" pitchFamily="34" charset="0"/>
                <a:ea typeface="Corben" panose="020F0503020000020004" pitchFamily="34" charset="-122"/>
                <a:cs typeface="Corben" panose="020F0503020000020004" pitchFamily="34" charset="-120"/>
              </a:rPr>
              <a:t>Reduced Maintenance Costs</a:t>
            </a:r>
            <a:endParaRPr lang="en-US" sz="1750" dirty="0"/>
          </a:p>
        </p:txBody>
      </p:sp>
      <p:sp>
        <p:nvSpPr>
          <p:cNvPr id="9" name="Text 6"/>
          <p:cNvSpPr/>
          <p:nvPr/>
        </p:nvSpPr>
        <p:spPr>
          <a:xfrm>
            <a:off x="6116955" y="5318284"/>
            <a:ext cx="7882890" cy="288131"/>
          </a:xfrm>
          <a:prstGeom prst="rect">
            <a:avLst/>
          </a:prstGeom>
          <a:noFill/>
        </p:spPr>
        <p:txBody>
          <a:bodyPr wrap="none" lIns="0" tIns="0" rIns="0" bIns="0" rtlCol="0" anchor="t"/>
          <a:lstStyle/>
          <a:p>
            <a:pPr marL="0" indent="0" algn="ctr">
              <a:lnSpc>
                <a:spcPts val="2250"/>
              </a:lnSpc>
              <a:buNone/>
            </a:pPr>
            <a:r>
              <a:rPr lang="en-US" sz="1400" dirty="0">
                <a:solidFill>
                  <a:srgbClr val="404155"/>
                </a:solidFill>
                <a:latin typeface="Nobile" panose="02000503050000020004" pitchFamily="34" charset="0"/>
                <a:ea typeface="Nobile" panose="02000503050000020004" pitchFamily="34" charset="-122"/>
                <a:cs typeface="Nobile" panose="02000503050000020004" pitchFamily="34" charset="-120"/>
              </a:rPr>
              <a:t>Proactive maintenance and fewer costly repairs.</a:t>
            </a:r>
            <a:endParaRPr lang="en-US" sz="1400" dirty="0"/>
          </a:p>
        </p:txBody>
      </p:sp>
      <p:sp>
        <p:nvSpPr>
          <p:cNvPr id="10" name="Text 7"/>
          <p:cNvSpPr/>
          <p:nvPr/>
        </p:nvSpPr>
        <p:spPr>
          <a:xfrm>
            <a:off x="6116955" y="6236851"/>
            <a:ext cx="7882890" cy="594479"/>
          </a:xfrm>
          <a:prstGeom prst="rect">
            <a:avLst/>
          </a:prstGeom>
          <a:noFill/>
        </p:spPr>
        <p:txBody>
          <a:bodyPr wrap="none" lIns="0" tIns="0" rIns="0" bIns="0" rtlCol="0" anchor="t"/>
          <a:lstStyle/>
          <a:p>
            <a:pPr marL="0" indent="0" algn="ctr">
              <a:lnSpc>
                <a:spcPts val="4650"/>
              </a:lnSpc>
              <a:buNone/>
            </a:pPr>
            <a:r>
              <a:rPr lang="en-US" sz="4650" dirty="0">
                <a:solidFill>
                  <a:srgbClr val="404155"/>
                </a:solidFill>
                <a:latin typeface="Corben" panose="020F0503020000020004" pitchFamily="34" charset="0"/>
                <a:ea typeface="Corben" panose="020F0503020000020004" pitchFamily="34" charset="-122"/>
                <a:cs typeface="Corben" panose="020F0503020000020004" pitchFamily="34" charset="-120"/>
              </a:rPr>
              <a:t>3</a:t>
            </a:r>
            <a:endParaRPr lang="en-US" sz="4650" dirty="0"/>
          </a:p>
        </p:txBody>
      </p:sp>
      <p:sp>
        <p:nvSpPr>
          <p:cNvPr id="11" name="Text 8"/>
          <p:cNvSpPr/>
          <p:nvPr/>
        </p:nvSpPr>
        <p:spPr>
          <a:xfrm>
            <a:off x="8632746" y="7056358"/>
            <a:ext cx="2851309" cy="281583"/>
          </a:xfrm>
          <a:prstGeom prst="rect">
            <a:avLst/>
          </a:prstGeom>
          <a:noFill/>
        </p:spPr>
        <p:txBody>
          <a:bodyPr wrap="none" lIns="0" tIns="0" rIns="0" bIns="0" rtlCol="0" anchor="t"/>
          <a:lstStyle/>
          <a:p>
            <a:pPr marL="0" indent="0" algn="ctr">
              <a:lnSpc>
                <a:spcPts val="2200"/>
              </a:lnSpc>
              <a:buNone/>
            </a:pPr>
            <a:r>
              <a:rPr lang="en-US" sz="1750" dirty="0">
                <a:solidFill>
                  <a:srgbClr val="404155"/>
                </a:solidFill>
                <a:latin typeface="Corben" panose="020F0503020000020004" pitchFamily="34" charset="0"/>
                <a:ea typeface="Corben" panose="020F0503020000020004" pitchFamily="34" charset="-122"/>
                <a:cs typeface="Corben" panose="020F0503020000020004" pitchFamily="34" charset="-120"/>
              </a:rPr>
              <a:t>Enhanced User Experience</a:t>
            </a:r>
            <a:endParaRPr lang="en-US" sz="1750" dirty="0"/>
          </a:p>
        </p:txBody>
      </p:sp>
      <p:sp>
        <p:nvSpPr>
          <p:cNvPr id="12" name="Text 9"/>
          <p:cNvSpPr/>
          <p:nvPr/>
        </p:nvSpPr>
        <p:spPr>
          <a:xfrm>
            <a:off x="6116955" y="7445931"/>
            <a:ext cx="7882890" cy="288131"/>
          </a:xfrm>
          <a:prstGeom prst="rect">
            <a:avLst/>
          </a:prstGeom>
          <a:noFill/>
        </p:spPr>
        <p:txBody>
          <a:bodyPr wrap="none" lIns="0" tIns="0" rIns="0" bIns="0" rtlCol="0" anchor="t"/>
          <a:lstStyle/>
          <a:p>
            <a:pPr marL="0" indent="0" algn="ctr">
              <a:lnSpc>
                <a:spcPts val="2250"/>
              </a:lnSpc>
              <a:buNone/>
            </a:pPr>
            <a:r>
              <a:rPr lang="en-US" sz="1400" dirty="0">
                <a:solidFill>
                  <a:srgbClr val="404155"/>
                </a:solidFill>
                <a:latin typeface="Nobile" panose="02000503050000020004" pitchFamily="34" charset="0"/>
                <a:ea typeface="Nobile" panose="02000503050000020004" pitchFamily="34" charset="-122"/>
                <a:cs typeface="Nobile" panose="02000503050000020004" pitchFamily="34" charset="-120"/>
              </a:rPr>
              <a:t>Safer and more efficient driving conditions.</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8648"/>
            <a:ext cx="7556421" cy="2126337"/>
          </a:xfrm>
          <a:prstGeom prst="rect">
            <a:avLst/>
          </a:prstGeom>
          <a:noFill/>
        </p:spPr>
        <p:txBody>
          <a:bodyPr wrap="square" lIns="0" tIns="0" rIns="0" bIns="0" rtlCol="0" anchor="t"/>
          <a:lstStyle/>
          <a:p>
            <a:pPr marL="0" indent="0">
              <a:lnSpc>
                <a:spcPts val="5550"/>
              </a:lnSpc>
              <a:buNone/>
            </a:pPr>
            <a:r>
              <a:rPr lang="en-US" sz="4450" dirty="0">
                <a:solidFill>
                  <a:srgbClr val="1B1B27"/>
                </a:solidFill>
                <a:latin typeface="Corben" panose="020F0503020000020004" pitchFamily="34" charset="0"/>
                <a:ea typeface="Corben" panose="020F0503020000020004" pitchFamily="34" charset="-122"/>
                <a:cs typeface="Corben" panose="020F0503020000020004" pitchFamily="34" charset="-120"/>
              </a:rPr>
              <a:t>Applications and Future Scope: A Vision for Smart Cities</a:t>
            </a:r>
            <a:endParaRPr lang="en-US" sz="4450" dirty="0"/>
          </a:p>
        </p:txBody>
      </p:sp>
      <p:sp>
        <p:nvSpPr>
          <p:cNvPr id="4" name="Text 1"/>
          <p:cNvSpPr/>
          <p:nvPr/>
        </p:nvSpPr>
        <p:spPr>
          <a:xfrm>
            <a:off x="793790" y="4985147"/>
            <a:ext cx="7556421" cy="725805"/>
          </a:xfrm>
          <a:prstGeom prst="rect">
            <a:avLst/>
          </a:prstGeom>
          <a:noFill/>
        </p:spPr>
        <p:txBody>
          <a:bodyPr wrap="squar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The system can be integrated with smart city initiatives for a holistic approach to urban infrastructure management.</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8721" y="2473037"/>
            <a:ext cx="1197032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dirty="0">
                <a:solidFill>
                  <a:schemeClr val="bg2">
                    <a:lumMod val="25000"/>
                  </a:schemeClr>
                </a:solidFill>
                <a:latin typeface="Times New Roman" panose="02020603050405020304"/>
                <a:cs typeface="Times New Roman" panose="02020603050405020304"/>
              </a:rPr>
              <a:t>The Smart Pothole Detection and Clearance System integrates IoT, AI, and sensor technologies to identify and address road infrastructure issues efficiently. This system significantly reduces accidents, enhances road safety, and minimizes maintenance costs by automating detection and repair processes. Its real-time data capabilities ensure better decision-making for authorities and promote smoother transportation experiences.</a:t>
            </a:r>
            <a:endParaRPr lang="en-US" sz="2800" dirty="0">
              <a:solidFill>
                <a:schemeClr val="bg2">
                  <a:lumMod val="25000"/>
                </a:schemeClr>
              </a:solidFill>
              <a:latin typeface="Times New Roman" panose="02020603050405020304"/>
              <a:ea typeface="Calibri" panose="020F0502020204030204"/>
              <a:cs typeface="Calibri" panose="020F0502020204030204"/>
            </a:endParaRPr>
          </a:p>
        </p:txBody>
      </p:sp>
      <p:sp>
        <p:nvSpPr>
          <p:cNvPr id="6" name="TextBox 5"/>
          <p:cNvSpPr txBox="1"/>
          <p:nvPr/>
        </p:nvSpPr>
        <p:spPr>
          <a:xfrm>
            <a:off x="1371600" y="1143000"/>
            <a:ext cx="78139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4800" dirty="0">
                <a:latin typeface="Corben" panose="020F0503020000020004"/>
                <a:cs typeface="Times New Roman" panose="02020603050405020304"/>
              </a:rPr>
              <a:t>CONCLUSION</a:t>
            </a:r>
            <a:endParaRPr lang="en-US" sz="4800" dirty="0">
              <a:latin typeface="Corben" panose="020F0503020000020004"/>
              <a:cs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p:cNvPicPr>
            <a:picLocks noChangeAspect="1"/>
          </p:cNvPicPr>
          <p:nvPr/>
        </p:nvPicPr>
        <p:blipFill>
          <a:blip r:embed="rId1"/>
          <a:srcRect t="1055" r="13818" b="8036"/>
          <a:stretch>
            <a:fillRect/>
          </a:stretch>
        </p:blipFill>
        <p:spPr>
          <a:xfrm>
            <a:off x="4228185" y="10"/>
            <a:ext cx="10402215" cy="8229590"/>
          </a:xfrm>
          <a:prstGeom prst="rect">
            <a:avLst/>
          </a:prstGeom>
        </p:spPr>
      </p:pic>
      <p:sp>
        <p:nvSpPr>
          <p:cNvPr id="17" name="Rectangle 16"/>
          <p:cNvSpPr>
            <a:spLocks noGrp="1" noRot="1" noChangeAspect="1" noMove="1" noResize="1" noEditPoints="1" noAdjustHandles="1" noChangeArrowheads="1" noChangeShapeType="1" noTextEdit="1"/>
          </p:cNvSpPr>
          <p:nvPr/>
        </p:nvSpPr>
        <p:spPr>
          <a:xfrm>
            <a:off x="0" y="0"/>
            <a:ext cx="11707921" cy="82296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35554" y="1519363"/>
            <a:ext cx="6329027" cy="3965730"/>
          </a:xfrm>
          <a:prstGeom prst="rect">
            <a:avLst/>
          </a:prstGeom>
        </p:spPr>
        <p:txBody>
          <a:bodyPr rot="0" spcFirstLastPara="0" vertOverflow="overflow" horzOverflow="overflow" vert="horz" lIns="91440" tIns="45720" rIns="91440" bIns="45720" numCol="1" spcCol="0" rtlCol="0" fromWordArt="0" anchor="b" anchorCtr="0" forceAA="0" compatLnSpc="1">
            <a:normAutofit/>
          </a:bodyPr>
          <a:lstStyle/>
          <a:p>
            <a:pPr>
              <a:lnSpc>
                <a:spcPct val="90000"/>
              </a:lnSpc>
              <a:spcBef>
                <a:spcPct val="0"/>
              </a:spcBef>
              <a:spcAft>
                <a:spcPts val="600"/>
              </a:spcAft>
            </a:pPr>
            <a:r>
              <a:rPr lang="en-US" sz="5800" dirty="0">
                <a:latin typeface="Corben" panose="020F0503020000020004"/>
                <a:ea typeface="+mj-ea"/>
                <a:cs typeface="Times New Roman" panose="02020603050405020304"/>
              </a:rPr>
              <a:t>THANK YOU</a:t>
            </a:r>
            <a:endParaRPr lang="en-US" sz="5800" dirty="0">
              <a:latin typeface="Corben" panose="020F0503020000020004"/>
              <a:ea typeface="+mj-ea"/>
              <a:cs typeface="Times New Roman" panose="02020603050405020304"/>
            </a:endParaRPr>
          </a:p>
        </p:txBody>
      </p:sp>
      <p:sp>
        <p:nvSpPr>
          <p:cNvPr id="19" name="Rectangle 18"/>
          <p:cNvSpPr>
            <a:spLocks noGrp="1" noRot="1" noChangeAspect="1" noMove="1" noResize="1" noEditPoints="1" noAdjustHandles="1" noChangeArrowheads="1" noChangeShapeType="1" noTextEdit="1"/>
          </p:cNvSpPr>
          <p:nvPr/>
        </p:nvSpPr>
        <p:spPr>
          <a:xfrm rot="5400000">
            <a:off x="911905" y="416149"/>
            <a:ext cx="175565" cy="844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p:cNvSpPr>
            <a:spLocks noGrp="1" noRot="1" noChangeAspect="1" noMove="1" noResize="1" noEditPoints="1" noAdjustHandles="1" noChangeArrowheads="1" noChangeShapeType="1" noTextEdit="1"/>
          </p:cNvSpPr>
          <p:nvPr/>
        </p:nvSpPr>
        <p:spPr>
          <a:xfrm>
            <a:off x="577234" y="5456304"/>
            <a:ext cx="4773168" cy="21945"/>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92655"/>
            <a:ext cx="7556421" cy="2126337"/>
          </a:xfrm>
          <a:prstGeom prst="rect">
            <a:avLst/>
          </a:prstGeom>
          <a:noFill/>
        </p:spPr>
        <p:txBody>
          <a:bodyPr wrap="square" lIns="0" tIns="0" rIns="0" bIns="0" rtlCol="0" anchor="t"/>
          <a:lstStyle/>
          <a:p>
            <a:pPr marL="0" indent="0">
              <a:lnSpc>
                <a:spcPts val="5550"/>
              </a:lnSpc>
              <a:buNone/>
            </a:pPr>
            <a:r>
              <a:rPr lang="en-US" sz="4450" dirty="0">
                <a:solidFill>
                  <a:srgbClr val="1B1B27"/>
                </a:solidFill>
                <a:latin typeface="Corben" panose="020F0503020000020004" pitchFamily="34" charset="0"/>
                <a:ea typeface="Corben" panose="020F0503020000020004" pitchFamily="34" charset="-122"/>
                <a:cs typeface="Corben" panose="020F0503020000020004" pitchFamily="34" charset="-120"/>
              </a:rPr>
              <a:t>Smart Pothole Detection and Clearance System for Pothole-Free Roads</a:t>
            </a:r>
            <a:endParaRPr lang="en-US" sz="4450" dirty="0"/>
          </a:p>
        </p:txBody>
      </p:sp>
      <p:sp>
        <p:nvSpPr>
          <p:cNvPr id="4" name="Text 1"/>
          <p:cNvSpPr/>
          <p:nvPr/>
        </p:nvSpPr>
        <p:spPr>
          <a:xfrm>
            <a:off x="793790" y="4659154"/>
            <a:ext cx="7556421" cy="725805"/>
          </a:xfrm>
          <a:prstGeom prst="rect">
            <a:avLst/>
          </a:prstGeom>
          <a:noFill/>
        </p:spPr>
        <p:txBody>
          <a:bodyPr wrap="squar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Imagine a future where roads are free from potholes, a reality we can achieve with intelligent technology.</a:t>
            </a:r>
            <a:endParaRPr lang="en-US" sz="1750" dirty="0"/>
          </a:p>
        </p:txBody>
      </p:sp>
      <p:sp>
        <p:nvSpPr>
          <p:cNvPr id="5" name="Shape 2"/>
          <p:cNvSpPr/>
          <p:nvPr/>
        </p:nvSpPr>
        <p:spPr>
          <a:xfrm>
            <a:off x="793790" y="5657017"/>
            <a:ext cx="362903" cy="362903"/>
          </a:xfrm>
          <a:prstGeom prst="roundRect">
            <a:avLst>
              <a:gd name="adj" fmla="val 25194296"/>
            </a:avLst>
          </a:prstGeom>
          <a:solidFill>
            <a:srgbClr val="EADAE2"/>
          </a:solid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007" y="1771667"/>
            <a:ext cx="8175388"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dirty="0">
                <a:solidFill>
                  <a:schemeClr val="tx1">
                    <a:lumMod val="75000"/>
                    <a:lumOff val="25000"/>
                  </a:schemeClr>
                </a:solidFill>
                <a:cs typeface="Times New Roman" panose="02020603050405020304" pitchFamily="18" charset="0"/>
              </a:rPr>
              <a:t>1.INTRODUCTION </a:t>
            </a:r>
            <a:endParaRPr lang="en-US" sz="2800" dirty="0">
              <a:solidFill>
                <a:schemeClr val="tx1">
                  <a:lumMod val="75000"/>
                  <a:lumOff val="25000"/>
                </a:schemeClr>
              </a:solidFill>
              <a:cs typeface="Times New Roman" panose="02020603050405020304" pitchFamily="18" charset="0"/>
            </a:endParaRPr>
          </a:p>
          <a:p>
            <a:r>
              <a:rPr lang="en-US" sz="2800" dirty="0">
                <a:solidFill>
                  <a:schemeClr val="tx1">
                    <a:lumMod val="75000"/>
                    <a:lumOff val="25000"/>
                  </a:schemeClr>
                </a:solidFill>
                <a:cs typeface="Times New Roman" panose="02020603050405020304" pitchFamily="18" charset="0"/>
              </a:rPr>
              <a:t>2.PROBLEM STATEMENT</a:t>
            </a:r>
            <a:endParaRPr lang="en-US" sz="2800" dirty="0">
              <a:solidFill>
                <a:schemeClr val="tx1">
                  <a:lumMod val="75000"/>
                  <a:lumOff val="25000"/>
                </a:schemeClr>
              </a:solidFill>
              <a:cs typeface="Times New Roman" panose="02020603050405020304" pitchFamily="18" charset="0"/>
            </a:endParaRPr>
          </a:p>
          <a:p>
            <a:r>
              <a:rPr lang="en-US" sz="2800" dirty="0">
                <a:solidFill>
                  <a:schemeClr val="tx1">
                    <a:lumMod val="75000"/>
                    <a:lumOff val="25000"/>
                  </a:schemeClr>
                </a:solidFill>
                <a:cs typeface="Times New Roman" panose="02020603050405020304" pitchFamily="18" charset="0"/>
              </a:rPr>
              <a:t>3.LITERATURE SURVEY </a:t>
            </a:r>
            <a:endParaRPr lang="en-US" sz="2800" dirty="0">
              <a:solidFill>
                <a:schemeClr val="tx1">
                  <a:lumMod val="75000"/>
                  <a:lumOff val="25000"/>
                </a:schemeClr>
              </a:solidFill>
              <a:cs typeface="Times New Roman" panose="02020603050405020304" pitchFamily="18" charset="0"/>
            </a:endParaRPr>
          </a:p>
          <a:p>
            <a:r>
              <a:rPr lang="en-US" sz="2800" dirty="0">
                <a:solidFill>
                  <a:schemeClr val="tx1">
                    <a:lumMod val="75000"/>
                    <a:lumOff val="25000"/>
                  </a:schemeClr>
                </a:solidFill>
                <a:cs typeface="Times New Roman" panose="02020603050405020304" pitchFamily="18" charset="0"/>
              </a:rPr>
              <a:t>4.OBJECTIVES </a:t>
            </a:r>
            <a:endParaRPr lang="en-US" sz="2800" dirty="0">
              <a:solidFill>
                <a:schemeClr val="tx1">
                  <a:lumMod val="75000"/>
                  <a:lumOff val="25000"/>
                </a:schemeClr>
              </a:solidFill>
              <a:cs typeface="Times New Roman" panose="02020603050405020304" pitchFamily="18" charset="0"/>
            </a:endParaRPr>
          </a:p>
          <a:p>
            <a:r>
              <a:rPr lang="en-US" sz="2800" dirty="0">
                <a:solidFill>
                  <a:schemeClr val="tx1">
                    <a:lumMod val="75000"/>
                    <a:lumOff val="25000"/>
                  </a:schemeClr>
                </a:solidFill>
                <a:cs typeface="Times New Roman" panose="02020603050405020304" pitchFamily="18" charset="0"/>
              </a:rPr>
              <a:t>5.SOFTWARE AND HARDWARE REQUIREMENTS </a:t>
            </a:r>
            <a:endParaRPr lang="en-US" sz="2800" dirty="0">
              <a:solidFill>
                <a:schemeClr val="tx1">
                  <a:lumMod val="75000"/>
                  <a:lumOff val="25000"/>
                </a:schemeClr>
              </a:solidFill>
              <a:cs typeface="Times New Roman" panose="02020603050405020304" pitchFamily="18" charset="0"/>
            </a:endParaRPr>
          </a:p>
          <a:p>
            <a:r>
              <a:rPr lang="en-US" sz="2800">
                <a:solidFill>
                  <a:schemeClr val="tx1">
                    <a:lumMod val="75000"/>
                    <a:lumOff val="25000"/>
                  </a:schemeClr>
                </a:solidFill>
                <a:cs typeface="Times New Roman" panose="02020603050405020304"/>
              </a:rPr>
              <a:t>6.</a:t>
            </a:r>
            <a:r>
              <a:rPr lang="en-US" sz="2800">
                <a:solidFill>
                  <a:schemeClr val="tx1">
                    <a:lumMod val="75000"/>
                    <a:lumOff val="25000"/>
                  </a:schemeClr>
                </a:solidFill>
                <a:cs typeface="Calibri" panose="020F0502020204030204"/>
              </a:rPr>
              <a:t>EXISTING SYSTEM LIMITATIONS</a:t>
            </a:r>
            <a:r>
              <a:rPr lang="en-US" sz="2800" dirty="0">
                <a:solidFill>
                  <a:schemeClr val="tx1">
                    <a:lumMod val="75000"/>
                    <a:lumOff val="25000"/>
                  </a:schemeClr>
                </a:solidFill>
                <a:cs typeface="Times New Roman" panose="02020603050405020304"/>
              </a:rPr>
              <a:t> </a:t>
            </a:r>
            <a:endParaRPr lang="en-US" sz="2800">
              <a:solidFill>
                <a:schemeClr val="tx1">
                  <a:lumMod val="75000"/>
                  <a:lumOff val="25000"/>
                </a:schemeClr>
              </a:solidFill>
              <a:ea typeface="Calibri" panose="020F0502020204030204"/>
              <a:cs typeface="Times New Roman" panose="02020603050405020304"/>
            </a:endParaRPr>
          </a:p>
          <a:p>
            <a:r>
              <a:rPr lang="en-US" sz="2800">
                <a:solidFill>
                  <a:schemeClr val="tx1">
                    <a:lumMod val="75000"/>
                    <a:lumOff val="25000"/>
                  </a:schemeClr>
                </a:solidFill>
                <a:cs typeface="Times New Roman" panose="02020603050405020304"/>
              </a:rPr>
              <a:t>7.PROPOSED SYSTEM </a:t>
            </a:r>
            <a:endParaRPr lang="en-US" sz="2800">
              <a:solidFill>
                <a:schemeClr val="tx1">
                  <a:lumMod val="75000"/>
                  <a:lumOff val="25000"/>
                </a:schemeClr>
              </a:solidFill>
              <a:ea typeface="Calibri" panose="020F0502020204030204"/>
              <a:cs typeface="Times New Roman" panose="02020603050405020304"/>
            </a:endParaRPr>
          </a:p>
          <a:p>
            <a:r>
              <a:rPr lang="en-US" sz="2800">
                <a:solidFill>
                  <a:schemeClr val="tx1">
                    <a:lumMod val="75000"/>
                    <a:lumOff val="25000"/>
                  </a:schemeClr>
                </a:solidFill>
                <a:cs typeface="Times New Roman" panose="02020603050405020304"/>
              </a:rPr>
              <a:t>8.</a:t>
            </a:r>
            <a:r>
              <a:rPr lang="en-US" sz="2800">
                <a:solidFill>
                  <a:schemeClr val="tx1">
                    <a:lumMod val="75000"/>
                    <a:lumOff val="25000"/>
                  </a:schemeClr>
                </a:solidFill>
                <a:cs typeface="Calibri" panose="020F0502020204030204"/>
              </a:rPr>
              <a:t>BLOCK DIAGRAM</a:t>
            </a:r>
            <a:endParaRPr lang="en-US" sz="2800" b="1" dirty="0">
              <a:solidFill>
                <a:schemeClr val="tx1">
                  <a:lumMod val="75000"/>
                  <a:lumOff val="25000"/>
                </a:schemeClr>
              </a:solidFill>
              <a:ea typeface="Calibri" panose="020F0502020204030204"/>
              <a:cs typeface="Times New Roman" panose="02020603050405020304"/>
            </a:endParaRPr>
          </a:p>
          <a:p>
            <a:r>
              <a:rPr lang="en-US" sz="2800" dirty="0">
                <a:solidFill>
                  <a:schemeClr val="tx1">
                    <a:lumMod val="75000"/>
                    <a:lumOff val="25000"/>
                  </a:schemeClr>
                </a:solidFill>
                <a:cs typeface="Times New Roman" panose="02020603050405020304" pitchFamily="18" charset="0"/>
              </a:rPr>
              <a:t>9. METHODOLOGY DESIGN AND IMPLEMENTATION</a:t>
            </a:r>
            <a:endParaRPr lang="en-US" sz="2800" dirty="0">
              <a:solidFill>
                <a:schemeClr val="tx1">
                  <a:lumMod val="75000"/>
                  <a:lumOff val="25000"/>
                </a:schemeClr>
              </a:solidFill>
              <a:cs typeface="Times New Roman" panose="02020603050405020304" pitchFamily="18" charset="0"/>
            </a:endParaRPr>
          </a:p>
          <a:p>
            <a:r>
              <a:rPr lang="en-US" sz="2800">
                <a:solidFill>
                  <a:schemeClr val="tx1">
                    <a:lumMod val="75000"/>
                    <a:lumOff val="25000"/>
                  </a:schemeClr>
                </a:solidFill>
                <a:cs typeface="Times New Roman" panose="02020603050405020304"/>
              </a:rPr>
              <a:t>10.WORKING </a:t>
            </a:r>
            <a:endParaRPr lang="en-US" sz="2800">
              <a:solidFill>
                <a:schemeClr val="tx1">
                  <a:lumMod val="75000"/>
                  <a:lumOff val="25000"/>
                </a:schemeClr>
              </a:solidFill>
              <a:ea typeface="Calibri" panose="020F0502020204030204"/>
              <a:cs typeface="Times New Roman" panose="02020603050405020304"/>
            </a:endParaRPr>
          </a:p>
          <a:p>
            <a:r>
              <a:rPr lang="en-US" sz="2800">
                <a:solidFill>
                  <a:schemeClr val="tx1">
                    <a:lumMod val="75000"/>
                    <a:lumOff val="25000"/>
                  </a:schemeClr>
                </a:solidFill>
                <a:cs typeface="Times New Roman" panose="02020603050405020304"/>
              </a:rPr>
              <a:t>11.ADVANTAGES </a:t>
            </a:r>
            <a:endParaRPr lang="en-US" sz="2800">
              <a:solidFill>
                <a:schemeClr val="tx1">
                  <a:lumMod val="75000"/>
                  <a:lumOff val="25000"/>
                </a:schemeClr>
              </a:solidFill>
              <a:ea typeface="Calibri" panose="020F0502020204030204"/>
              <a:cs typeface="Times New Roman" panose="02020603050405020304"/>
            </a:endParaRPr>
          </a:p>
          <a:p>
            <a:r>
              <a:rPr lang="en-US" sz="2800">
                <a:solidFill>
                  <a:schemeClr val="tx1">
                    <a:lumMod val="75000"/>
                    <a:lumOff val="25000"/>
                  </a:schemeClr>
                </a:solidFill>
                <a:cs typeface="Times New Roman" panose="02020603050405020304"/>
              </a:rPr>
              <a:t>12.APPLICATIONS AND FUTURE SCOPE </a:t>
            </a:r>
            <a:endParaRPr lang="en-US" sz="2800">
              <a:solidFill>
                <a:schemeClr val="tx1">
                  <a:lumMod val="75000"/>
                  <a:lumOff val="25000"/>
                </a:schemeClr>
              </a:solidFill>
              <a:ea typeface="Calibri" panose="020F0502020204030204"/>
              <a:cs typeface="Times New Roman" panose="02020603050405020304"/>
            </a:endParaRPr>
          </a:p>
          <a:p>
            <a:r>
              <a:rPr lang="en-US" sz="2800">
                <a:solidFill>
                  <a:schemeClr val="tx1">
                    <a:lumMod val="75000"/>
                    <a:lumOff val="25000"/>
                  </a:schemeClr>
                </a:solidFill>
                <a:cs typeface="Times New Roman" panose="02020603050405020304"/>
              </a:rPr>
              <a:t>13.CONCLUSION</a:t>
            </a:r>
            <a:endParaRPr lang="en-US" sz="2800">
              <a:solidFill>
                <a:schemeClr val="tx1">
                  <a:lumMod val="75000"/>
                  <a:lumOff val="25000"/>
                </a:schemeClr>
              </a:solidFill>
              <a:ea typeface="Calibri" panose="020F0502020204030204"/>
              <a:cs typeface="Times New Roman" panose="02020603050405020304"/>
            </a:endParaRPr>
          </a:p>
        </p:txBody>
      </p:sp>
      <p:sp>
        <p:nvSpPr>
          <p:cNvPr id="3" name="TextBox 2"/>
          <p:cNvSpPr txBox="1"/>
          <p:nvPr/>
        </p:nvSpPr>
        <p:spPr>
          <a:xfrm>
            <a:off x="544007" y="500404"/>
            <a:ext cx="1080654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4800" dirty="0">
                <a:latin typeface="Corben" panose="020F0503020000020004"/>
                <a:ea typeface="Calibri" panose="020F0502020204030204"/>
                <a:cs typeface="Times New Roman" panose="02020603050405020304"/>
              </a:rPr>
              <a:t>Contents</a:t>
            </a:r>
            <a:endParaRPr lang="en-US" sz="4800" dirty="0">
              <a:latin typeface="Corben" panose="020F0503020000020004"/>
              <a:ea typeface="Calibri" panose="020F0502020204030204"/>
              <a:cs typeface="Times New Roman" panose="02020603050405020304"/>
            </a:endParaRPr>
          </a:p>
          <a:p>
            <a:endParaRPr lang="en-US" sz="4800" dirty="0">
              <a:latin typeface="Corben" panose="020F0503020000020004"/>
              <a:ea typeface="Calibri" panose="020F0502020204030204"/>
              <a:cs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03675"/>
            <a:ext cx="13042821" cy="1417558"/>
          </a:xfrm>
          <a:prstGeom prst="rect">
            <a:avLst/>
          </a:prstGeom>
          <a:noFill/>
        </p:spPr>
        <p:txBody>
          <a:bodyPr wrap="square" lIns="0" tIns="0" rIns="0" bIns="0" rtlCol="0" anchor="t"/>
          <a:lstStyle/>
          <a:p>
            <a:pPr marL="0" indent="0">
              <a:lnSpc>
                <a:spcPts val="5550"/>
              </a:lnSpc>
              <a:buNone/>
            </a:pPr>
            <a:r>
              <a:rPr lang="en-US" sz="4450" dirty="0">
                <a:solidFill>
                  <a:srgbClr val="1B1B27"/>
                </a:solidFill>
                <a:latin typeface="Corben" panose="020F0503020000020004" pitchFamily="34" charset="0"/>
                <a:ea typeface="Corben" panose="020F0503020000020004" pitchFamily="34" charset="-122"/>
                <a:cs typeface="Corben" panose="020F0503020000020004" pitchFamily="34" charset="-120"/>
              </a:rPr>
              <a:t>Introduction: The Importance of Pothole-Free Roads</a:t>
            </a:r>
            <a:endParaRPr lang="en-US" sz="4450" dirty="0"/>
          </a:p>
        </p:txBody>
      </p:sp>
      <p:sp>
        <p:nvSpPr>
          <p:cNvPr id="3" name="Text 1"/>
          <p:cNvSpPr/>
          <p:nvPr/>
        </p:nvSpPr>
        <p:spPr>
          <a:xfrm>
            <a:off x="793790" y="2905081"/>
            <a:ext cx="3218140" cy="354330"/>
          </a:xfrm>
          <a:prstGeom prst="rect">
            <a:avLst/>
          </a:prstGeom>
          <a:noFill/>
        </p:spPr>
        <p:txBody>
          <a:bodyPr wrap="none" lIns="0" tIns="0" rIns="0" bIns="0" rtlCol="0" anchor="t"/>
          <a:lstStyle/>
          <a:p>
            <a:pPr marL="0" indent="0">
              <a:lnSpc>
                <a:spcPts val="2750"/>
              </a:lnSpc>
              <a:buNone/>
            </a:pPr>
            <a:r>
              <a:rPr lang="en-US" sz="2200" dirty="0">
                <a:solidFill>
                  <a:srgbClr val="1B1B27"/>
                </a:solidFill>
                <a:latin typeface="Corben" panose="020F0503020000020004" pitchFamily="34" charset="0"/>
                <a:ea typeface="Corben" panose="020F0503020000020004" pitchFamily="34" charset="-122"/>
                <a:cs typeface="Corben" panose="020F0503020000020004" pitchFamily="34" charset="-120"/>
              </a:rPr>
              <a:t>Efficient Transportation</a:t>
            </a:r>
            <a:endParaRPr lang="en-US" sz="2200" dirty="0"/>
          </a:p>
        </p:txBody>
      </p:sp>
      <p:sp>
        <p:nvSpPr>
          <p:cNvPr id="4" name="Text 2"/>
          <p:cNvSpPr/>
          <p:nvPr/>
        </p:nvSpPr>
        <p:spPr>
          <a:xfrm>
            <a:off x="694037" y="3635855"/>
            <a:ext cx="6244709" cy="725805"/>
          </a:xfrm>
          <a:prstGeom prst="rect">
            <a:avLst/>
          </a:prstGeom>
          <a:noFill/>
        </p:spPr>
        <p:txBody>
          <a:bodyPr wrap="squar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Potholes disrupt traffic flow, causing delays and accidents.</a:t>
            </a:r>
            <a:endParaRPr lang="en-US" sz="1750" dirty="0"/>
          </a:p>
        </p:txBody>
      </p:sp>
      <p:sp>
        <p:nvSpPr>
          <p:cNvPr id="5" name="Text 3"/>
          <p:cNvSpPr/>
          <p:nvPr/>
        </p:nvSpPr>
        <p:spPr>
          <a:xfrm>
            <a:off x="7599521" y="2738827"/>
            <a:ext cx="3090862" cy="354330"/>
          </a:xfrm>
          <a:prstGeom prst="rect">
            <a:avLst/>
          </a:prstGeom>
          <a:noFill/>
        </p:spPr>
        <p:txBody>
          <a:bodyPr wrap="none" lIns="0" tIns="0" rIns="0" bIns="0" rtlCol="0" anchor="t"/>
          <a:lstStyle/>
          <a:p>
            <a:pPr marL="0" indent="0">
              <a:lnSpc>
                <a:spcPts val="2750"/>
              </a:lnSpc>
              <a:buNone/>
            </a:pPr>
            <a:r>
              <a:rPr lang="en-US" sz="2200" dirty="0">
                <a:solidFill>
                  <a:srgbClr val="1B1B27"/>
                </a:solidFill>
                <a:latin typeface="Corben" panose="020F0503020000020004" pitchFamily="34" charset="0"/>
                <a:ea typeface="Corben" panose="020F0503020000020004" pitchFamily="34" charset="-122"/>
                <a:cs typeface="Corben" panose="020F0503020000020004" pitchFamily="34" charset="-120"/>
              </a:rPr>
              <a:t>Infrastructure Integrity</a:t>
            </a:r>
            <a:endParaRPr lang="en-US" sz="2200" dirty="0"/>
          </a:p>
        </p:txBody>
      </p:sp>
      <p:sp>
        <p:nvSpPr>
          <p:cNvPr id="6" name="Text 4"/>
          <p:cNvSpPr/>
          <p:nvPr/>
        </p:nvSpPr>
        <p:spPr>
          <a:xfrm>
            <a:off x="7566270" y="3519476"/>
            <a:ext cx="6244709" cy="725805"/>
          </a:xfrm>
          <a:prstGeom prst="rect">
            <a:avLst/>
          </a:prstGeom>
          <a:noFill/>
        </p:spPr>
        <p:txBody>
          <a:bodyPr wrap="squar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They damage vehicles and roads, leading to costly repairs.</a:t>
            </a:r>
            <a:endParaRPr lang="en-US" sz="1750" dirty="0"/>
          </a:p>
        </p:txBody>
      </p:sp>
      <p:sp>
        <p:nvSpPr>
          <p:cNvPr id="9" name="TextBox 8"/>
          <p:cNvSpPr txBox="1"/>
          <p:nvPr/>
        </p:nvSpPr>
        <p:spPr>
          <a:xfrm>
            <a:off x="590203" y="4634345"/>
            <a:ext cx="13233861" cy="2712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lnSpc>
                <a:spcPct val="90000"/>
              </a:lnSpc>
              <a:spcBef>
                <a:spcPts val="1000"/>
              </a:spcBef>
              <a:buFont typeface="Arial" panose="020B0604020202020204"/>
              <a:buChar char="•"/>
            </a:pPr>
            <a:r>
              <a:rPr lang="en-US" sz="2400" dirty="0">
                <a:solidFill>
                  <a:schemeClr val="bg1">
                    <a:lumMod val="49000"/>
                  </a:schemeClr>
                </a:solidFill>
                <a:latin typeface="Corben" panose="020F0503020000020004"/>
                <a:cs typeface="Times New Roman" panose="02020603050405020304"/>
              </a:rPr>
              <a:t>Over the last two decades, India has grown tremendously, there has been a rapid increase in the vehicle population, thereby potholes on roads has increased due to increase in vehicles. People and vehicles are affected by the problem.</a:t>
            </a:r>
            <a:endParaRPr lang="en-IN" sz="2400">
              <a:solidFill>
                <a:schemeClr val="bg1">
                  <a:lumMod val="49000"/>
                </a:schemeClr>
              </a:solidFill>
              <a:latin typeface="Corben" panose="020F0503020000020004"/>
              <a:cs typeface="Times New Roman" panose="02020603050405020304"/>
            </a:endParaRPr>
          </a:p>
          <a:p>
            <a:pPr marL="285750" indent="-285750">
              <a:lnSpc>
                <a:spcPct val="90000"/>
              </a:lnSpc>
              <a:spcBef>
                <a:spcPts val="1000"/>
              </a:spcBef>
              <a:buFont typeface="Arial" panose="020B0604020202020204"/>
              <a:buChar char="•"/>
            </a:pPr>
            <a:endParaRPr lang="en-US" sz="2400" dirty="0">
              <a:solidFill>
                <a:schemeClr val="bg1">
                  <a:lumMod val="49000"/>
                </a:schemeClr>
              </a:solidFill>
              <a:latin typeface="Corben" panose="020F0503020000020004"/>
              <a:cs typeface="Times New Roman" panose="02020603050405020304"/>
            </a:endParaRPr>
          </a:p>
          <a:p>
            <a:pPr marL="285750" indent="-285750">
              <a:lnSpc>
                <a:spcPct val="90000"/>
              </a:lnSpc>
              <a:spcBef>
                <a:spcPts val="1000"/>
              </a:spcBef>
              <a:buFont typeface="Arial" panose="020B0604020202020204"/>
              <a:buChar char="•"/>
            </a:pPr>
            <a:r>
              <a:rPr lang="en-US" sz="2400" dirty="0">
                <a:solidFill>
                  <a:schemeClr val="bg1">
                    <a:lumMod val="49000"/>
                  </a:schemeClr>
                </a:solidFill>
                <a:latin typeface="Corben" panose="020F0503020000020004"/>
                <a:cs typeface="Times New Roman" panose="02020603050405020304"/>
              </a:rPr>
              <a:t>Potholes, formed due to heavy rains and movement of heavy vehicles, also become a major reason for traumatic accidents and loss of human lives</a:t>
            </a:r>
            <a:endParaRPr lang="en-US" sz="2400" dirty="0">
              <a:solidFill>
                <a:schemeClr val="bg1">
                  <a:lumMod val="49000"/>
                </a:schemeClr>
              </a:solidFill>
              <a:latin typeface="Corben" panose="020F0503020000020004"/>
              <a:cs typeface="Times New Roman" panose="02020603050405020304"/>
            </a:endParaRPr>
          </a:p>
          <a:p>
            <a:endParaRPr lang="en-IN" sz="2400" dirty="0">
              <a:latin typeface="Nobile" panose="02000503050000020004"/>
              <a:cs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p:cNvSpPr>
            <a:spLocks noGrp="1" noRot="1" noChangeAspect="1" noMove="1" noResize="1" noEditPoints="1" noAdjustHandles="1" noChangeArrowheads="1" noChangeShapeType="1" noTextEdit="1"/>
          </p:cNvSpPr>
          <p:nvPr/>
        </p:nvSpPr>
        <p:spPr>
          <a:xfrm>
            <a:off x="2344521" y="0"/>
            <a:ext cx="9941357" cy="82296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p:cNvSpPr>
            <a:spLocks noGrp="1" noRot="1" noChangeAspect="1" noMove="1" noResize="1" noEditPoints="1" noAdjustHandles="1" noChangeArrowheads="1" noChangeShapeType="1" noTextEdit="1"/>
          </p:cNvSpPr>
          <p:nvPr/>
        </p:nvSpPr>
        <p:spPr>
          <a:xfrm>
            <a:off x="2542032" y="0"/>
            <a:ext cx="9546336" cy="82296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nvSpPr>
        <p:spPr>
          <a:xfrm>
            <a:off x="1237957" y="1730325"/>
            <a:ext cx="8496885" cy="3349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dirty="0">
                <a:solidFill>
                  <a:schemeClr val="bg1"/>
                </a:solidFill>
                <a:latin typeface="Corben" panose="020F0503020000020004"/>
                <a:cs typeface="Times New Roman" panose="02020603050405020304"/>
              </a:rPr>
              <a:t>Problem Statement</a:t>
            </a:r>
            <a:r>
              <a:rPr lang="en-US" sz="4800" b="1" dirty="0">
                <a:solidFill>
                  <a:schemeClr val="bg1"/>
                </a:solidFill>
                <a:latin typeface="Corben" panose="020F0503020000020004"/>
                <a:cs typeface="Times New Roman" panose="02020603050405020304"/>
              </a:rPr>
              <a:t> </a:t>
            </a:r>
            <a:endParaRPr lang="en-US" b="1" dirty="0">
              <a:solidFill>
                <a:schemeClr val="bg1"/>
              </a:solidFill>
              <a:latin typeface="Corben" panose="020F0503020000020004"/>
            </a:endParaRPr>
          </a:p>
        </p:txBody>
      </p:sp>
      <p:sp>
        <p:nvSpPr>
          <p:cNvPr id="4" name="TextBox 3"/>
          <p:cNvSpPr txBox="1"/>
          <p:nvPr/>
        </p:nvSpPr>
        <p:spPr>
          <a:xfrm>
            <a:off x="1056971" y="2808998"/>
            <a:ext cx="1279877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28600" indent="-228600">
              <a:buChar char="•"/>
            </a:pPr>
            <a:r>
              <a:rPr lang="en-IN" sz="2800" dirty="0">
                <a:solidFill>
                  <a:schemeClr val="tx1">
                    <a:lumMod val="49000"/>
                  </a:schemeClr>
                </a:solidFill>
                <a:latin typeface="Times New Roman" panose="02020603050405020304"/>
                <a:cs typeface="Times New Roman" panose="02020603050405020304"/>
              </a:rPr>
              <a:t>The main problem is that potholes will lead to many road accidents thereby just detecting potholes will not help solving the problem completely hence it is necessary to fill them to avoid road accidents.</a:t>
            </a:r>
            <a:r>
              <a:rPr lang="en-US" sz="2800" dirty="0">
                <a:solidFill>
                  <a:schemeClr val="tx1">
                    <a:lumMod val="49000"/>
                  </a:schemeClr>
                </a:solidFill>
                <a:latin typeface="Times New Roman" panose="02020603050405020304"/>
                <a:cs typeface="Times New Roman" panose="02020603050405020304"/>
              </a:rPr>
              <a:t> </a:t>
            </a:r>
            <a:endParaRPr lang="en-IN" sz="2800" dirty="0">
              <a:solidFill>
                <a:schemeClr val="tx1">
                  <a:lumMod val="49000"/>
                </a:schemeClr>
              </a:solidFill>
              <a:latin typeface="Times New Roman" panose="02020603050405020304"/>
              <a:cs typeface="Arial" panose="020B0604020202020204"/>
            </a:endParaRPr>
          </a:p>
          <a:p>
            <a:pPr marL="228600" indent="-228600">
              <a:buChar char="•"/>
            </a:pPr>
            <a:endParaRPr lang="en-IN" sz="2800" dirty="0">
              <a:solidFill>
                <a:schemeClr val="tx1">
                  <a:lumMod val="49000"/>
                </a:schemeClr>
              </a:solidFill>
              <a:latin typeface="Times New Roman" panose="02020603050405020304"/>
              <a:cs typeface="Arial" panose="020B0604020202020204"/>
            </a:endParaRPr>
          </a:p>
          <a:p>
            <a:pPr marL="228600" indent="-228600">
              <a:buChar char="•"/>
            </a:pPr>
            <a:r>
              <a:rPr lang="en-IN" sz="2800" dirty="0">
                <a:solidFill>
                  <a:schemeClr val="tx1">
                    <a:lumMod val="49000"/>
                  </a:schemeClr>
                </a:solidFill>
                <a:latin typeface="Times New Roman" panose="02020603050405020304"/>
                <a:cs typeface="Arial" panose="020B0604020202020204"/>
              </a:rPr>
              <a:t>The problem is worth solving as it helps saving people’s lives and prevents road accidents, thereby helps in growth of the nation having pothole free roads.</a:t>
            </a:r>
            <a:endParaRPr lang="en-US">
              <a:solidFill>
                <a:schemeClr val="tx1">
                  <a:lumMod val="49000"/>
                </a:schemeClr>
              </a:solidFill>
              <a:ea typeface="Calibri" panose="020F0502020204030204"/>
              <a:cs typeface="Calibri" panose="020F0502020204030204"/>
            </a:endParaRPr>
          </a:p>
          <a:p>
            <a:r>
              <a:rPr lang="en-US" sz="2800" dirty="0">
                <a:solidFill>
                  <a:schemeClr val="tx1">
                    <a:lumMod val="49000"/>
                  </a:schemeClr>
                </a:solidFill>
                <a:latin typeface="Times New Roman" panose="02020603050405020304"/>
                <a:cs typeface="Arial" panose="020B0604020202020204"/>
              </a:rPr>
              <a:t>​</a:t>
            </a:r>
            <a:endParaRPr lang="en-US">
              <a:solidFill>
                <a:schemeClr val="tx1">
                  <a:lumMod val="49000"/>
                </a:schemeClr>
              </a:solidFill>
              <a:ea typeface="Calibri" panose="020F0502020204030204"/>
              <a:cs typeface="Calibri" panose="020F0502020204030204"/>
            </a:endParaRPr>
          </a:p>
          <a:p>
            <a:endParaRPr lang="en-US" sz="2800" dirty="0">
              <a:solidFill>
                <a:schemeClr val="tx1">
                  <a:lumMod val="49000"/>
                </a:schemeClr>
              </a:solidFill>
              <a:latin typeface="Times New Roman" panose="02020603050405020304"/>
              <a:cs typeface="Arial" panose="020B0604020202020204"/>
            </a:endParaRPr>
          </a:p>
          <a:p>
            <a:pPr marL="228600" indent="-228600">
              <a:buChar char="•"/>
            </a:pPr>
            <a:endParaRPr lang="en-US" sz="2800" dirty="0">
              <a:solidFill>
                <a:schemeClr val="bg1"/>
              </a:solidFill>
              <a:latin typeface="Times New Roman" panose="02020603050405020304"/>
              <a:cs typeface="Arial" panose="020B0604020202020204"/>
            </a:endParaRP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73994"/>
            <a:ext cx="7556421" cy="1417558"/>
          </a:xfrm>
          <a:prstGeom prst="rect">
            <a:avLst/>
          </a:prstGeom>
          <a:noFill/>
        </p:spPr>
        <p:txBody>
          <a:bodyPr wrap="square" lIns="0" tIns="0" rIns="0" bIns="0" rtlCol="0" anchor="t"/>
          <a:lstStyle/>
          <a:p>
            <a:pPr marL="0" indent="0">
              <a:lnSpc>
                <a:spcPts val="5550"/>
              </a:lnSpc>
              <a:buNone/>
            </a:pPr>
            <a:r>
              <a:rPr lang="en-US" sz="4450" dirty="0">
                <a:solidFill>
                  <a:srgbClr val="1B1B27"/>
                </a:solidFill>
                <a:latin typeface="Corben" panose="020F0503020000020004" pitchFamily="34" charset="0"/>
                <a:ea typeface="Corben" panose="020F0503020000020004" pitchFamily="34" charset="-122"/>
                <a:cs typeface="Corben" panose="020F0503020000020004" pitchFamily="34" charset="-120"/>
              </a:rPr>
              <a:t>Literature Survey: Existing Solutions</a:t>
            </a:r>
            <a:endParaRPr lang="en-US" sz="4450" dirty="0"/>
          </a:p>
        </p:txBody>
      </p:sp>
      <p:sp>
        <p:nvSpPr>
          <p:cNvPr id="4" name="Shape 1"/>
          <p:cNvSpPr/>
          <p:nvPr/>
        </p:nvSpPr>
        <p:spPr>
          <a:xfrm>
            <a:off x="793790" y="3486864"/>
            <a:ext cx="510302" cy="510302"/>
          </a:xfrm>
          <a:prstGeom prst="roundRect">
            <a:avLst>
              <a:gd name="adj" fmla="val 18669"/>
            </a:avLst>
          </a:prstGeom>
          <a:solidFill>
            <a:srgbClr val="D2D9F9"/>
          </a:solidFill>
          <a:ln w="7620">
            <a:solidFill>
              <a:srgbClr val="B8BFDF"/>
            </a:solidFill>
            <a:prstDash val="solid"/>
          </a:ln>
        </p:spPr>
      </p:sp>
      <p:sp>
        <p:nvSpPr>
          <p:cNvPr id="5" name="Text 2"/>
          <p:cNvSpPr/>
          <p:nvPr/>
        </p:nvSpPr>
        <p:spPr>
          <a:xfrm>
            <a:off x="998696" y="3571875"/>
            <a:ext cx="100489" cy="340281"/>
          </a:xfrm>
          <a:prstGeom prst="rect">
            <a:avLst/>
          </a:prstGeom>
          <a:noFill/>
        </p:spPr>
        <p:txBody>
          <a:bodyPr wrap="none" lIns="0" tIns="0" rIns="0" bIns="0" rtlCol="0" anchor="t"/>
          <a:lstStyle/>
          <a:p>
            <a:pPr marL="0" indent="0" algn="ctr">
              <a:lnSpc>
                <a:spcPts val="2650"/>
              </a:lnSpc>
              <a:buNone/>
            </a:pPr>
            <a:r>
              <a:rPr lang="en-US" sz="2650" dirty="0">
                <a:solidFill>
                  <a:srgbClr val="404155"/>
                </a:solidFill>
                <a:latin typeface="Corben" panose="020F0503020000020004" pitchFamily="34" charset="0"/>
                <a:ea typeface="Corben" panose="020F0503020000020004" pitchFamily="34" charset="-122"/>
                <a:cs typeface="Corben" panose="020F0503020000020004" pitchFamily="34" charset="-120"/>
              </a:rPr>
              <a:t>1</a:t>
            </a:r>
            <a:endParaRPr lang="en-US" sz="2650" dirty="0"/>
          </a:p>
        </p:txBody>
      </p:sp>
      <p:sp>
        <p:nvSpPr>
          <p:cNvPr id="6" name="Text 3"/>
          <p:cNvSpPr/>
          <p:nvPr/>
        </p:nvSpPr>
        <p:spPr>
          <a:xfrm>
            <a:off x="1530906" y="3486864"/>
            <a:ext cx="2835235" cy="354330"/>
          </a:xfrm>
          <a:prstGeom prst="rect">
            <a:avLst/>
          </a:prstGeom>
          <a:noFill/>
        </p:spPr>
        <p:txBody>
          <a:bodyPr wrap="none" lIns="0" tIns="0" rIns="0" bIns="0" rtlCol="0" anchor="t"/>
          <a:lstStyle/>
          <a:p>
            <a:pPr marL="0" indent="0">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Manual Inspection</a:t>
            </a:r>
            <a:endParaRPr lang="en-US" sz="2200" dirty="0"/>
          </a:p>
        </p:txBody>
      </p:sp>
      <p:sp>
        <p:nvSpPr>
          <p:cNvPr id="7" name="Text 4"/>
          <p:cNvSpPr/>
          <p:nvPr/>
        </p:nvSpPr>
        <p:spPr>
          <a:xfrm>
            <a:off x="1530906" y="3977283"/>
            <a:ext cx="2927747" cy="725805"/>
          </a:xfrm>
          <a:prstGeom prst="rect">
            <a:avLst/>
          </a:prstGeom>
          <a:noFill/>
        </p:spPr>
        <p:txBody>
          <a:bodyPr wrap="squar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Labor-intensive and prone to error.</a:t>
            </a:r>
            <a:endParaRPr lang="en-US" sz="1750" dirty="0"/>
          </a:p>
        </p:txBody>
      </p:sp>
      <p:sp>
        <p:nvSpPr>
          <p:cNvPr id="8" name="Shape 5"/>
          <p:cNvSpPr/>
          <p:nvPr/>
        </p:nvSpPr>
        <p:spPr>
          <a:xfrm>
            <a:off x="4685467" y="3486864"/>
            <a:ext cx="510302" cy="510302"/>
          </a:xfrm>
          <a:prstGeom prst="roundRect">
            <a:avLst>
              <a:gd name="adj" fmla="val 18669"/>
            </a:avLst>
          </a:prstGeom>
          <a:solidFill>
            <a:srgbClr val="D2D9F9"/>
          </a:solidFill>
          <a:ln w="7620">
            <a:solidFill>
              <a:srgbClr val="B8BFDF"/>
            </a:solidFill>
            <a:prstDash val="solid"/>
          </a:ln>
        </p:spPr>
      </p:sp>
      <p:sp>
        <p:nvSpPr>
          <p:cNvPr id="9" name="Text 6"/>
          <p:cNvSpPr/>
          <p:nvPr/>
        </p:nvSpPr>
        <p:spPr>
          <a:xfrm>
            <a:off x="4851916" y="3571875"/>
            <a:ext cx="177403" cy="340281"/>
          </a:xfrm>
          <a:prstGeom prst="rect">
            <a:avLst/>
          </a:prstGeom>
          <a:noFill/>
        </p:spPr>
        <p:txBody>
          <a:bodyPr wrap="none" lIns="0" tIns="0" rIns="0" bIns="0" rtlCol="0" anchor="t"/>
          <a:lstStyle/>
          <a:p>
            <a:pPr marL="0" indent="0" algn="ctr">
              <a:lnSpc>
                <a:spcPts val="2650"/>
              </a:lnSpc>
              <a:buNone/>
            </a:pPr>
            <a:r>
              <a:rPr lang="en-US" sz="2650" dirty="0">
                <a:solidFill>
                  <a:srgbClr val="404155"/>
                </a:solidFill>
                <a:latin typeface="Corben" panose="020F0503020000020004" pitchFamily="34" charset="0"/>
                <a:ea typeface="Corben" panose="020F0503020000020004" pitchFamily="34" charset="-122"/>
                <a:cs typeface="Corben" panose="020F0503020000020004" pitchFamily="34" charset="-120"/>
              </a:rPr>
              <a:t>2</a:t>
            </a:r>
            <a:endParaRPr lang="en-US" sz="2650" dirty="0"/>
          </a:p>
        </p:txBody>
      </p:sp>
      <p:sp>
        <p:nvSpPr>
          <p:cNvPr id="10" name="Text 7"/>
          <p:cNvSpPr/>
          <p:nvPr/>
        </p:nvSpPr>
        <p:spPr>
          <a:xfrm>
            <a:off x="5422583" y="3486864"/>
            <a:ext cx="2927747" cy="708660"/>
          </a:xfrm>
          <a:prstGeom prst="rect">
            <a:avLst/>
          </a:prstGeom>
          <a:noFill/>
        </p:spPr>
        <p:txBody>
          <a:bodyPr wrap="square" lIns="0" tIns="0" rIns="0" bIns="0" rtlCol="0" anchor="t"/>
          <a:lstStyle/>
          <a:p>
            <a:pPr marL="0" indent="0">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Automated Detection Systems</a:t>
            </a:r>
            <a:endParaRPr lang="en-US" sz="2200" dirty="0"/>
          </a:p>
        </p:txBody>
      </p:sp>
      <p:sp>
        <p:nvSpPr>
          <p:cNvPr id="11" name="Text 8"/>
          <p:cNvSpPr/>
          <p:nvPr/>
        </p:nvSpPr>
        <p:spPr>
          <a:xfrm>
            <a:off x="5422583" y="4331613"/>
            <a:ext cx="2927747" cy="1088708"/>
          </a:xfrm>
          <a:prstGeom prst="rect">
            <a:avLst/>
          </a:prstGeom>
          <a:noFill/>
        </p:spPr>
        <p:txBody>
          <a:bodyPr wrap="squar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Using sensors and computer vision to identify potholes.</a:t>
            </a:r>
            <a:endParaRPr lang="en-US" sz="1750" dirty="0"/>
          </a:p>
        </p:txBody>
      </p:sp>
      <p:sp>
        <p:nvSpPr>
          <p:cNvPr id="12" name="Shape 9"/>
          <p:cNvSpPr/>
          <p:nvPr/>
        </p:nvSpPr>
        <p:spPr>
          <a:xfrm>
            <a:off x="793790" y="5902285"/>
            <a:ext cx="510302" cy="510302"/>
          </a:xfrm>
          <a:prstGeom prst="roundRect">
            <a:avLst>
              <a:gd name="adj" fmla="val 18669"/>
            </a:avLst>
          </a:prstGeom>
          <a:solidFill>
            <a:srgbClr val="D2D9F9"/>
          </a:solidFill>
          <a:ln w="7620">
            <a:solidFill>
              <a:srgbClr val="B8BFDF"/>
            </a:solidFill>
            <a:prstDash val="solid"/>
          </a:ln>
        </p:spPr>
      </p:sp>
      <p:sp>
        <p:nvSpPr>
          <p:cNvPr id="13" name="Text 10"/>
          <p:cNvSpPr/>
          <p:nvPr/>
        </p:nvSpPr>
        <p:spPr>
          <a:xfrm>
            <a:off x="953333" y="5987296"/>
            <a:ext cx="191095" cy="340281"/>
          </a:xfrm>
          <a:prstGeom prst="rect">
            <a:avLst/>
          </a:prstGeom>
          <a:noFill/>
        </p:spPr>
        <p:txBody>
          <a:bodyPr wrap="none" lIns="0" tIns="0" rIns="0" bIns="0" rtlCol="0" anchor="t"/>
          <a:lstStyle/>
          <a:p>
            <a:pPr marL="0" indent="0" algn="ctr">
              <a:lnSpc>
                <a:spcPts val="2650"/>
              </a:lnSpc>
              <a:buNone/>
            </a:pPr>
            <a:r>
              <a:rPr lang="en-US" sz="2650" dirty="0">
                <a:solidFill>
                  <a:srgbClr val="404155"/>
                </a:solidFill>
                <a:latin typeface="Corben" panose="020F0503020000020004" pitchFamily="34" charset="0"/>
                <a:ea typeface="Corben" panose="020F0503020000020004" pitchFamily="34" charset="-122"/>
                <a:cs typeface="Corben" panose="020F0503020000020004" pitchFamily="34" charset="-120"/>
              </a:rPr>
              <a:t>3</a:t>
            </a:r>
            <a:endParaRPr lang="en-US" sz="2650" dirty="0"/>
          </a:p>
        </p:txBody>
      </p:sp>
      <p:sp>
        <p:nvSpPr>
          <p:cNvPr id="14" name="Text 11"/>
          <p:cNvSpPr/>
          <p:nvPr/>
        </p:nvSpPr>
        <p:spPr>
          <a:xfrm>
            <a:off x="1530906" y="5902285"/>
            <a:ext cx="2835235" cy="354330"/>
          </a:xfrm>
          <a:prstGeom prst="rect">
            <a:avLst/>
          </a:prstGeom>
          <a:noFill/>
        </p:spPr>
        <p:txBody>
          <a:bodyPr wrap="none" lIns="0" tIns="0" rIns="0" bIns="0" rtlCol="0" anchor="t"/>
          <a:lstStyle/>
          <a:p>
            <a:pPr marL="0" indent="0">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Repair Mechanisms</a:t>
            </a:r>
            <a:endParaRPr lang="en-US" sz="2200" dirty="0"/>
          </a:p>
        </p:txBody>
      </p:sp>
      <p:sp>
        <p:nvSpPr>
          <p:cNvPr id="15" name="Text 12"/>
          <p:cNvSpPr/>
          <p:nvPr/>
        </p:nvSpPr>
        <p:spPr>
          <a:xfrm>
            <a:off x="1530906" y="6392704"/>
            <a:ext cx="6819305" cy="362903"/>
          </a:xfrm>
          <a:prstGeom prst="rect">
            <a:avLst/>
          </a:prstGeom>
          <a:noFill/>
        </p:spPr>
        <p:txBody>
          <a:bodyPr wrap="none" lIns="0" tIns="0" rIns="0" bIns="0" rtlCol="0" anchor="t"/>
          <a:lstStyle/>
          <a:p>
            <a:pPr marL="0" indent="0">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Ranging from manual patching to robotic repair solutions.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p:cNvSpPr>
            <a:spLocks noGrp="1" noRot="1" noChangeAspect="1" noMove="1" noResize="1" noEditPoints="1" noAdjustHandles="1" noChangeArrowheads="1" noChangeShapeType="1" noTextEdit="1"/>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p:cNvSpPr>
            <a:spLocks noGrp="1" noRot="1" noChangeAspect="1" noMove="1" noResize="1" noEditPoints="1" noAdjustHandles="1" noChangeArrowheads="1" noChangeShapeType="1" noTextEdit="1"/>
          </p:cNvSpPr>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a:spLocks noGrp="1" noRot="1" noChangeAspect="1" noMove="1" noResize="1" noEditPoints="1" noAdjustHandles="1" noChangeArrowheads="1" noChangeShapeType="1" noTextEdit="1"/>
          </p:cNvSpPr>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noGrp="1" noRot="1" noChangeAspect="1" noMove="1" noResize="1" noEditPoints="1" noAdjustHandles="1" noChangeArrowheads="1" noChangeShapeType="1" noTextEdit="1"/>
          </p:cNvSpPr>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a:spLocks noGrp="1" noRot="1" noChangeAspect="1" noMove="1" noResize="1" noEditPoints="1" noAdjustHandles="1" noChangeArrowheads="1" noChangeShapeType="1" noTextEdit="1"/>
          </p:cNvSpPr>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p:cNvSpPr>
            <a:spLocks noGrp="1" noRot="1" noChangeAspect="1" noMove="1" noResize="1" noEditPoints="1" noAdjustHandles="1" noChangeArrowheads="1" noChangeShapeType="1" noTextEdit="1"/>
          </p:cNvSpPr>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a:spLocks noGrp="1" noRot="1" noChangeAspect="1" noMove="1" noResize="1" noEditPoints="1" noAdjustHandles="1" noChangeArrowheads="1" noChangeShapeType="1" noTextEdit="1"/>
          </p:cNvSpPr>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nvGraphicFramePr>
        <p:xfrm>
          <a:off x="465826" y="379562"/>
          <a:ext cx="13741208" cy="7165649"/>
        </p:xfrm>
        <a:graphic>
          <a:graphicData uri="http://schemas.openxmlformats.org/drawingml/2006/table">
            <a:tbl>
              <a:tblPr firstRow="1" bandRow="1">
                <a:noFill/>
                <a:tableStyleId>{5C22544A-7EE6-4342-B048-85BDC9FD1C3A}</a:tableStyleId>
              </a:tblPr>
              <a:tblGrid>
                <a:gridCol w="2777066"/>
                <a:gridCol w="2195928"/>
                <a:gridCol w="680411"/>
                <a:gridCol w="4143398"/>
                <a:gridCol w="3944405"/>
              </a:tblGrid>
              <a:tr h="930779">
                <a:tc>
                  <a:txBody>
                    <a:bodyPr/>
                    <a:lstStyle/>
                    <a:p>
                      <a:endParaRPr lang="en-US" sz="1800" b="1" cap="none" spc="30">
                        <a:solidFill>
                          <a:schemeClr val="tx1"/>
                        </a:solidFill>
                        <a:latin typeface="Corben" panose="020F0503020000020004"/>
                      </a:endParaRPr>
                    </a:p>
                    <a:p>
                      <a:pPr lvl="0">
                        <a:buNone/>
                      </a:pPr>
                      <a:r>
                        <a:rPr lang="en-US" sz="1800" b="1" i="0" u="none" strike="noStrike" cap="none" spc="30" noProof="0">
                          <a:solidFill>
                            <a:schemeClr val="tx1"/>
                          </a:solidFill>
                          <a:latin typeface="Corben" panose="020F0503020000020004"/>
                        </a:rPr>
                        <a:t>Project name</a:t>
                      </a:r>
                      <a:endParaRPr lang="en-US" sz="1800" b="1" cap="none" spc="30">
                        <a:solidFill>
                          <a:schemeClr val="tx1"/>
                        </a:solidFill>
                        <a:latin typeface="Corben" panose="020F0503020000020004"/>
                      </a:endParaRPr>
                    </a:p>
                  </a:txBody>
                  <a:tcPr marL="0" marR="10473" marT="52365" marB="5236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1800" b="1" cap="none" spc="30">
                        <a:solidFill>
                          <a:schemeClr val="tx1"/>
                        </a:solidFill>
                        <a:latin typeface="Corben" panose="020F0503020000020004"/>
                      </a:endParaRPr>
                    </a:p>
                    <a:p>
                      <a:pPr lvl="0">
                        <a:buNone/>
                      </a:pPr>
                      <a:r>
                        <a:rPr lang="en-US" sz="1800" b="1" cap="none" spc="30">
                          <a:solidFill>
                            <a:schemeClr val="tx1"/>
                          </a:solidFill>
                          <a:latin typeface="Corben" panose="020F0503020000020004"/>
                        </a:rPr>
                        <a:t>Author(s)</a:t>
                      </a:r>
                      <a:endParaRPr lang="en-US" sz="1800" b="1" cap="none" spc="30">
                        <a:solidFill>
                          <a:schemeClr val="tx1"/>
                        </a:solidFill>
                        <a:latin typeface="Corben" panose="020F0503020000020004"/>
                      </a:endParaRPr>
                    </a:p>
                  </a:txBody>
                  <a:tcPr marL="0" marR="10473" marT="52365" marB="5236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1800" b="1" cap="none" spc="30">
                        <a:solidFill>
                          <a:schemeClr val="tx1"/>
                        </a:solidFill>
                        <a:latin typeface="Corben" panose="020F0503020000020004"/>
                      </a:endParaRPr>
                    </a:p>
                    <a:p>
                      <a:pPr lvl="0">
                        <a:buNone/>
                      </a:pPr>
                      <a:r>
                        <a:rPr lang="en-US" sz="1800" b="1" cap="none" spc="30">
                          <a:solidFill>
                            <a:schemeClr val="tx1"/>
                          </a:solidFill>
                          <a:latin typeface="Corben" panose="020F0503020000020004"/>
                        </a:rPr>
                        <a:t>Year</a:t>
                      </a:r>
                      <a:endParaRPr lang="en-US" sz="1800" b="1" cap="none" spc="30">
                        <a:solidFill>
                          <a:schemeClr val="tx1"/>
                        </a:solidFill>
                        <a:latin typeface="Corben" panose="020F0503020000020004"/>
                      </a:endParaRPr>
                    </a:p>
                  </a:txBody>
                  <a:tcPr marL="0" marR="10473" marT="52365" marB="5236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1800" b="1" cap="none" spc="30">
                        <a:solidFill>
                          <a:schemeClr val="tx1"/>
                        </a:solidFill>
                        <a:latin typeface="Corben" panose="020F0503020000020004"/>
                      </a:endParaRPr>
                    </a:p>
                    <a:p>
                      <a:pPr lvl="0">
                        <a:buNone/>
                      </a:pPr>
                      <a:r>
                        <a:rPr lang="en-US" sz="1800" b="1" cap="none" spc="30">
                          <a:solidFill>
                            <a:schemeClr val="tx1"/>
                          </a:solidFill>
                          <a:latin typeface="Corben" panose="020F0503020000020004"/>
                        </a:rPr>
                        <a:t>Ad</a:t>
                      </a:r>
                      <a:r>
                        <a:rPr lang="en-US" sz="1800" b="1" i="0" u="none" strike="noStrike" cap="none" spc="30" noProof="0">
                          <a:solidFill>
                            <a:schemeClr val="tx1"/>
                          </a:solidFill>
                          <a:latin typeface="Corben" panose="020F0503020000020004"/>
                        </a:rPr>
                        <a:t>v</a:t>
                      </a:r>
                      <a:r>
                        <a:rPr lang="en-US" sz="1800" b="1" cap="none" spc="30">
                          <a:solidFill>
                            <a:schemeClr val="tx1"/>
                          </a:solidFill>
                          <a:latin typeface="Corben" panose="020F0503020000020004"/>
                        </a:rPr>
                        <a:t>antages</a:t>
                      </a:r>
                      <a:endParaRPr lang="en-US" sz="1800" b="1" cap="none" spc="30">
                        <a:solidFill>
                          <a:schemeClr val="tx1"/>
                        </a:solidFill>
                        <a:latin typeface="Corben" panose="020F0503020000020004"/>
                      </a:endParaRPr>
                    </a:p>
                  </a:txBody>
                  <a:tcPr marL="0" marR="10473" marT="52365" marB="5236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1800" b="1" cap="none" spc="30">
                        <a:solidFill>
                          <a:schemeClr val="tx1"/>
                        </a:solidFill>
                      </a:endParaRPr>
                    </a:p>
                    <a:p>
                      <a:pPr lvl="0">
                        <a:buNone/>
                      </a:pPr>
                      <a:r>
                        <a:rPr lang="en-US" sz="1800" b="1" cap="none" spc="30">
                          <a:solidFill>
                            <a:schemeClr val="tx1"/>
                          </a:solidFill>
                          <a:latin typeface="Corben" panose="020F0503020000020004"/>
                        </a:rPr>
                        <a:t>Disadvantages</a:t>
                      </a:r>
                      <a:endParaRPr lang="en-US" sz="1800" b="1" cap="none" spc="30">
                        <a:solidFill>
                          <a:schemeClr val="tx1"/>
                        </a:solidFill>
                        <a:latin typeface="Corben" panose="020F0503020000020004"/>
                      </a:endParaRPr>
                    </a:p>
                  </a:txBody>
                  <a:tcPr marL="0" marR="10473" marT="52365" marB="52365" anchor="ctr">
                    <a:lnL w="12700" cmpd="sng">
                      <a:noFill/>
                    </a:lnL>
                    <a:lnR w="12700" cmpd="sng">
                      <a:noFill/>
                    </a:lnR>
                    <a:lnT w="19050" cap="flat" cmpd="sng" algn="ctr">
                      <a:solidFill>
                        <a:schemeClr val="accent1"/>
                      </a:solidFill>
                      <a:prstDash val="solid"/>
                    </a:lnT>
                    <a:lnB w="38100" cmpd="sng">
                      <a:noFill/>
                    </a:lnB>
                    <a:noFill/>
                  </a:tcPr>
                </a:tc>
              </a:tr>
              <a:tr h="1044752">
                <a:tc>
                  <a:txBody>
                    <a:bodyPr/>
                    <a:lstStyle/>
                    <a:p>
                      <a:r>
                        <a:rPr lang="en-US" sz="2000" cap="none" spc="0">
                          <a:solidFill>
                            <a:schemeClr val="tx1"/>
                          </a:solidFill>
                          <a:latin typeface="Times New Roman" panose="02020603050405020304"/>
                        </a:rPr>
                        <a:t>Pit free :pothole detection </a:t>
                      </a:r>
                      <a:r>
                        <a:rPr lang="en-US" sz="2000" cap="none" spc="0" err="1">
                          <a:solidFill>
                            <a:schemeClr val="tx1"/>
                          </a:solidFill>
                          <a:latin typeface="Times New Roman" panose="02020603050405020304"/>
                        </a:rPr>
                        <a:t>indian</a:t>
                      </a:r>
                      <a:r>
                        <a:rPr lang="en-US" sz="2000" cap="none" spc="0" dirty="0">
                          <a:solidFill>
                            <a:schemeClr val="tx1"/>
                          </a:solidFill>
                          <a:latin typeface="Times New Roman" panose="02020603050405020304"/>
                        </a:rPr>
                        <a:t> </a:t>
                      </a:r>
                      <a:r>
                        <a:rPr lang="en-US" sz="2000" cap="none" spc="0">
                          <a:solidFill>
                            <a:schemeClr val="tx1"/>
                          </a:solidFill>
                          <a:latin typeface="Times New Roman" panose="02020603050405020304"/>
                        </a:rPr>
                        <a:t>roads</a:t>
                      </a:r>
                      <a:endParaRPr lang="en-US" sz="2000" cap="none" spc="0" dirty="0">
                        <a:solidFill>
                          <a:schemeClr val="tx1"/>
                        </a:solidFill>
                        <a:latin typeface="Times New Roman" panose="02020603050405020304"/>
                      </a:endParaRPr>
                    </a:p>
                    <a:p>
                      <a:pPr lvl="0">
                        <a:buNone/>
                      </a:pPr>
                      <a:r>
                        <a:rPr lang="en-US" sz="2000" cap="none" spc="0">
                          <a:solidFill>
                            <a:schemeClr val="tx1"/>
                          </a:solidFill>
                          <a:latin typeface="Times New Roman" panose="02020603050405020304"/>
                        </a:rPr>
                        <a:t>Using </a:t>
                      </a:r>
                      <a:r>
                        <a:rPr lang="en-US" sz="2000" cap="none" spc="0" err="1">
                          <a:solidFill>
                            <a:schemeClr val="tx1"/>
                          </a:solidFill>
                          <a:latin typeface="Times New Roman" panose="02020603050405020304"/>
                        </a:rPr>
                        <a:t>moblie</a:t>
                      </a:r>
                      <a:r>
                        <a:rPr lang="en-US" sz="2000" cap="none" spc="0" dirty="0">
                          <a:solidFill>
                            <a:schemeClr val="tx1"/>
                          </a:solidFill>
                          <a:latin typeface="Times New Roman" panose="02020603050405020304"/>
                        </a:rPr>
                        <a:t> </a:t>
                      </a:r>
                      <a:r>
                        <a:rPr lang="en-US" sz="2000" cap="none" spc="0">
                          <a:solidFill>
                            <a:schemeClr val="tx1"/>
                          </a:solidFill>
                          <a:latin typeface="Times New Roman" panose="02020603050405020304"/>
                        </a:rPr>
                        <a:t>sensors</a:t>
                      </a:r>
                      <a:endParaRPr lang="en-US" sz="2000" cap="none" spc="0" dirty="0">
                        <a:solidFill>
                          <a:schemeClr val="tx1"/>
                        </a:solidFill>
                        <a:latin typeface="Times New Roman" panose="02020603050405020304"/>
                      </a:endParaRPr>
                    </a:p>
                  </a:txBody>
                  <a:tcPr marL="0" marR="104729" marT="52365" marB="52365">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2000" cap="none" spc="0">
                          <a:solidFill>
                            <a:schemeClr val="tx1"/>
                          </a:solidFill>
                          <a:latin typeface="Times New Roman" panose="02020603050405020304"/>
                        </a:rPr>
                        <a:t>Gaurav Singal, Anurag,  Goswami, </a:t>
                      </a:r>
                      <a:r>
                        <a:rPr lang="en-US" sz="2000" cap="none" spc="0" err="1">
                          <a:solidFill>
                            <a:schemeClr val="tx1"/>
                          </a:solidFill>
                          <a:latin typeface="Times New Roman" panose="02020603050405020304"/>
                        </a:rPr>
                        <a:t>suneet</a:t>
                      </a:r>
                      <a:r>
                        <a:rPr lang="en-US" sz="2000" cap="none" spc="0" dirty="0">
                          <a:solidFill>
                            <a:schemeClr val="tx1"/>
                          </a:solidFill>
                          <a:latin typeface="Times New Roman" panose="02020603050405020304"/>
                        </a:rPr>
                        <a:t> </a:t>
                      </a:r>
                      <a:r>
                        <a:rPr lang="en-US" sz="2000" cap="none" spc="0">
                          <a:solidFill>
                            <a:schemeClr val="tx1"/>
                          </a:solidFill>
                          <a:latin typeface="Times New Roman" panose="02020603050405020304"/>
                        </a:rPr>
                        <a:t>Gupta, </a:t>
                      </a:r>
                      <a:r>
                        <a:rPr lang="en-US" sz="2000" cap="none" spc="0" err="1">
                          <a:solidFill>
                            <a:schemeClr val="tx1"/>
                          </a:solidFill>
                          <a:latin typeface="Times New Roman" panose="02020603050405020304"/>
                        </a:rPr>
                        <a:t>Tejalal</a:t>
                      </a:r>
                      <a:r>
                        <a:rPr lang="en-US" sz="2000" cap="none" spc="0" dirty="0">
                          <a:solidFill>
                            <a:schemeClr val="tx1"/>
                          </a:solidFill>
                          <a:latin typeface="Times New Roman" panose="02020603050405020304"/>
                        </a:rPr>
                        <a:t> </a:t>
                      </a:r>
                      <a:r>
                        <a:rPr lang="en-US" sz="2000" cap="none" spc="0">
                          <a:solidFill>
                            <a:schemeClr val="tx1"/>
                          </a:solidFill>
                          <a:latin typeface="Times New Roman" panose="02020603050405020304"/>
                        </a:rPr>
                        <a:t>Choudhary</a:t>
                      </a:r>
                      <a:endParaRPr lang="en-US" sz="2000" cap="none" spc="0" dirty="0">
                        <a:solidFill>
                          <a:schemeClr val="tx1"/>
                        </a:solidFill>
                        <a:latin typeface="Times New Roman" panose="02020603050405020304"/>
                      </a:endParaRPr>
                    </a:p>
                  </a:txBody>
                  <a:tcPr marL="0" marR="104729" marT="52365" marB="52365">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2000" cap="none" spc="0" dirty="0">
                          <a:solidFill>
                            <a:schemeClr val="tx1"/>
                          </a:solidFill>
                          <a:latin typeface="Times New Roman" panose="02020603050405020304"/>
                        </a:rPr>
                        <a:t>2018</a:t>
                      </a:r>
                      <a:endParaRPr lang="en-US" sz="2000" cap="none" spc="0" dirty="0">
                        <a:solidFill>
                          <a:schemeClr val="tx1"/>
                        </a:solidFill>
                        <a:latin typeface="Times New Roman" panose="02020603050405020304"/>
                      </a:endParaRPr>
                    </a:p>
                  </a:txBody>
                  <a:tcPr marL="0" marR="104729" marT="52365" marB="52365">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2000" b="0" i="0" u="none" strike="noStrike" cap="none" spc="0" noProof="0">
                          <a:solidFill>
                            <a:schemeClr val="tx1"/>
                          </a:solidFill>
                          <a:latin typeface="Times New Roman" panose="02020603050405020304"/>
                        </a:rPr>
                        <a:t>Utilizes machine learning for detecting and patching potholes.</a:t>
                      </a:r>
                      <a:endParaRPr lang="en-US" sz="2000" b="0" i="0" u="none" strike="noStrike" cap="none" spc="0" noProof="0">
                        <a:solidFill>
                          <a:schemeClr val="tx1"/>
                        </a:solidFill>
                        <a:latin typeface="Times New Roman" panose="02020603050405020304"/>
                      </a:endParaRPr>
                    </a:p>
                  </a:txBody>
                  <a:tcPr marL="0" marR="104729" marT="52365" marB="52365">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lvl="0">
                        <a:buNone/>
                      </a:pPr>
                      <a:r>
                        <a:rPr lang="en-US" sz="2000" b="0" i="0" u="none" strike="noStrike" cap="none" spc="0" noProof="0">
                          <a:solidFill>
                            <a:schemeClr val="tx1"/>
                          </a:solidFill>
                          <a:latin typeface="Times New Roman" panose="02020603050405020304"/>
                        </a:rPr>
                        <a:t>but struggles with GPS inaccuracy and SVM’s inefficiency for large </a:t>
                      </a:r>
                      <a:r>
                        <a:rPr lang="en-US" sz="2000" b="0" i="0" u="none" strike="noStrike" cap="none" spc="0" noProof="0" err="1">
                          <a:solidFill>
                            <a:schemeClr val="tx1"/>
                          </a:solidFill>
                          <a:latin typeface="Times New Roman" panose="02020603050405020304"/>
                        </a:rPr>
                        <a:t>datasets,since</a:t>
                      </a:r>
                      <a:r>
                        <a:rPr lang="en-US" sz="2000" b="0" i="0" u="none" strike="noStrike" cap="none" spc="0" noProof="0">
                          <a:solidFill>
                            <a:schemeClr val="tx1"/>
                          </a:solidFill>
                          <a:latin typeface="Times New Roman" panose="02020603050405020304"/>
                        </a:rPr>
                        <a:t> it is not suitable for large datasets.</a:t>
                      </a:r>
                      <a:endParaRPr lang="en-US" sz="2000" b="0" i="0" u="none" strike="noStrike" cap="none" spc="0" noProof="0">
                        <a:solidFill>
                          <a:schemeClr val="tx1"/>
                        </a:solidFill>
                        <a:latin typeface="Times New Roman" panose="02020603050405020304"/>
                      </a:endParaRPr>
                    </a:p>
                  </a:txBody>
                  <a:tcPr marL="0" marR="104729" marT="52365" marB="52365">
                    <a:lnL w="12700" cmpd="sng">
                      <a:noFill/>
                      <a:prstDash val="solid"/>
                    </a:lnL>
                    <a:lnR w="12700" cmpd="sng">
                      <a:noFill/>
                      <a:prstDash val="solid"/>
                    </a:lnR>
                    <a:lnT w="38100" cmpd="sng">
                      <a:noFill/>
                    </a:lnT>
                    <a:lnB w="9525" cap="flat" cmpd="sng" algn="ctr">
                      <a:solidFill>
                        <a:schemeClr val="accent1"/>
                      </a:solidFill>
                      <a:prstDash val="solid"/>
                    </a:lnB>
                    <a:noFill/>
                  </a:tcPr>
                </a:tc>
              </a:tr>
              <a:tr h="1937545">
                <a:tc>
                  <a:txBody>
                    <a:bodyPr/>
                    <a:lstStyle/>
                    <a:p>
                      <a:r>
                        <a:rPr lang="en-US" sz="2000" b="0" i="0" u="none" strike="noStrike" cap="none" spc="0" noProof="0">
                          <a:solidFill>
                            <a:schemeClr val="tx1"/>
                          </a:solidFill>
                          <a:latin typeface="Times New Roman" panose="02020603050405020304"/>
                        </a:rPr>
                        <a:t>Path hole Detection System: Using Wireless Sensor Network.</a:t>
                      </a: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lvl="0">
                        <a:buNone/>
                      </a:pPr>
                      <a:r>
                        <a:rPr lang="en-US" sz="2000" b="0" i="0" u="none" strike="noStrike" cap="none" spc="0" noProof="0">
                          <a:solidFill>
                            <a:schemeClr val="tx1"/>
                          </a:solidFill>
                          <a:latin typeface="Times New Roman" panose="02020603050405020304"/>
                        </a:rPr>
                        <a:t>Ashish Gaikwad, Yashwant </a:t>
                      </a:r>
                      <a:r>
                        <a:rPr lang="en-US" sz="2000" b="0" i="0" u="none" strike="noStrike" cap="none" spc="0" noProof="0" err="1">
                          <a:solidFill>
                            <a:schemeClr val="tx1"/>
                          </a:solidFill>
                          <a:latin typeface="Times New Roman" panose="02020603050405020304"/>
                        </a:rPr>
                        <a:t>Belhekar</a:t>
                      </a:r>
                      <a:r>
                        <a:rPr lang="en-US" sz="2000" b="0" i="0" u="none" strike="noStrike" cap="none" spc="0" noProof="0">
                          <a:solidFill>
                            <a:schemeClr val="tx1"/>
                          </a:solidFill>
                          <a:latin typeface="Times New Roman" panose="02020603050405020304"/>
                        </a:rPr>
                        <a:t>, Mandar </a:t>
                      </a:r>
                      <a:r>
                        <a:rPr lang="en-US" sz="2000" b="0" i="0" u="none" strike="noStrike" cap="none" spc="0" noProof="0" err="1">
                          <a:solidFill>
                            <a:schemeClr val="tx1"/>
                          </a:solidFill>
                          <a:latin typeface="Times New Roman" panose="02020603050405020304"/>
                        </a:rPr>
                        <a:t>Dangre</a:t>
                      </a:r>
                      <a:r>
                        <a:rPr lang="en-US" sz="2000" b="0" i="0" u="none" strike="noStrike" cap="none" spc="0" noProof="0">
                          <a:solidFill>
                            <a:schemeClr val="tx1"/>
                          </a:solidFill>
                          <a:latin typeface="Times New Roman" panose="02020603050405020304"/>
                        </a:rPr>
                        <a:t>, Ankit Chaudhary</a:t>
                      </a: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2000" cap="none" spc="0" dirty="0">
                          <a:solidFill>
                            <a:schemeClr val="tx1"/>
                          </a:solidFill>
                          <a:latin typeface="Times New Roman" panose="02020603050405020304"/>
                        </a:rPr>
                        <a:t>2020</a:t>
                      </a: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lvl="0">
                        <a:buNone/>
                      </a:pPr>
                      <a:r>
                        <a:rPr lang="en-US" sz="2000" b="0" i="0" u="none" strike="noStrike" cap="none" spc="0" noProof="0">
                          <a:solidFill>
                            <a:schemeClr val="tx1"/>
                          </a:solidFill>
                          <a:latin typeface="Times New Roman" panose="02020603050405020304"/>
                        </a:rPr>
                        <a:t>Pothole detection system is designed which assists the driver in avoiding potholes on the roads, by giving prior warnings.</a:t>
                      </a: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lvl="0" algn="l">
                        <a:lnSpc>
                          <a:spcPct val="100000"/>
                        </a:lnSpc>
                        <a:spcBef>
                          <a:spcPts val="0"/>
                        </a:spcBef>
                        <a:spcAft>
                          <a:spcPts val="0"/>
                        </a:spcAft>
                        <a:buNone/>
                      </a:pPr>
                      <a:r>
                        <a:rPr lang="en-US" sz="2000" b="0" i="0" u="none" strike="noStrike" cap="none" spc="0" noProof="0">
                          <a:solidFill>
                            <a:schemeClr val="tx1"/>
                          </a:solidFill>
                          <a:latin typeface="Times New Roman" panose="02020603050405020304"/>
                        </a:rPr>
                        <a:t>The system only provides information of warning drivers about the potholes, but it does not help in filling these potholes.</a:t>
                      </a:r>
                      <a:endParaRPr lang="en-US" sz="2000" cap="none" spc="0" dirty="0">
                        <a:solidFill>
                          <a:schemeClr val="tx1"/>
                        </a:solidFill>
                        <a:latin typeface="Times New Roman" panose="02020603050405020304"/>
                      </a:endParaRPr>
                    </a:p>
                    <a:p>
                      <a:pPr lvl="0" algn="l">
                        <a:lnSpc>
                          <a:spcPct val="100000"/>
                        </a:lnSpc>
                        <a:spcBef>
                          <a:spcPts val="0"/>
                        </a:spcBef>
                        <a:spcAft>
                          <a:spcPts val="0"/>
                        </a:spcAft>
                        <a:buNone/>
                      </a:pPr>
                      <a:endParaRPr lang="en-US" sz="2000" cap="none" spc="0" dirty="0">
                        <a:solidFill>
                          <a:schemeClr val="tx1"/>
                        </a:solidFill>
                        <a:latin typeface="Times New Roman" panose="02020603050405020304"/>
                      </a:endParaRPr>
                    </a:p>
                    <a:p>
                      <a:pPr lvl="0" algn="l">
                        <a:lnSpc>
                          <a:spcPct val="100000"/>
                        </a:lnSpc>
                        <a:spcBef>
                          <a:spcPts val="0"/>
                        </a:spcBef>
                        <a:spcAft>
                          <a:spcPts val="0"/>
                        </a:spcAft>
                        <a:buNone/>
                      </a:pPr>
                      <a:endParaRPr lang="en-US" sz="2000" cap="none" spc="0" dirty="0">
                        <a:solidFill>
                          <a:schemeClr val="tx1"/>
                        </a:solidFill>
                        <a:latin typeface="Times New Roman" panose="02020603050405020304"/>
                      </a:endParaRPr>
                    </a:p>
                    <a:p>
                      <a:pPr lvl="0">
                        <a:buNone/>
                      </a:pP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r>
              <a:tr h="1348680">
                <a:tc>
                  <a:txBody>
                    <a:bodyPr/>
                    <a:lstStyle/>
                    <a:p>
                      <a:pPr lvl="0">
                        <a:buNone/>
                      </a:pPr>
                      <a:r>
                        <a:rPr lang="en-US" sz="2000" b="0" i="0" u="none" strike="noStrike" cap="none" spc="0" noProof="0">
                          <a:solidFill>
                            <a:schemeClr val="tx1"/>
                          </a:solidFill>
                          <a:latin typeface="Times New Roman" panose="02020603050405020304"/>
                        </a:rPr>
                        <a:t>Identifying and Reporting of Potholes and Humps using</a:t>
                      </a:r>
                      <a:endParaRPr lang="en-US" sz="2000" cap="none" spc="0" dirty="0">
                        <a:solidFill>
                          <a:schemeClr val="tx1"/>
                        </a:solidFill>
                        <a:latin typeface="Times New Roman" panose="02020603050405020304"/>
                      </a:endParaRPr>
                    </a:p>
                  </a:txBody>
                  <a:tcPr marL="0" marR="104729" marT="52365" marB="5236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lvl="0">
                        <a:buNone/>
                      </a:pPr>
                      <a:r>
                        <a:rPr lang="en-US" sz="2000" b="0" i="0" u="none" strike="noStrike" cap="none" spc="0" noProof="0">
                          <a:solidFill>
                            <a:schemeClr val="tx1"/>
                          </a:solidFill>
                          <a:latin typeface="Times New Roman" panose="02020603050405020304"/>
                        </a:rPr>
                        <a:t>Smita Saitwadekar, Dr. Payelsaha</a:t>
                      </a:r>
                      <a:endParaRPr lang="en-US" sz="2000" cap="none" spc="0" dirty="0">
                        <a:solidFill>
                          <a:schemeClr val="tx1"/>
                        </a:solidFill>
                        <a:latin typeface="Times New Roman" panose="02020603050405020304"/>
                      </a:endParaRPr>
                    </a:p>
                  </a:txBody>
                  <a:tcPr marL="0" marR="104729" marT="52365" marB="5236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2000" cap="none" spc="0" dirty="0">
                          <a:solidFill>
                            <a:schemeClr val="tx1"/>
                          </a:solidFill>
                          <a:latin typeface="Times New Roman" panose="02020603050405020304"/>
                        </a:rPr>
                        <a:t>2019</a:t>
                      </a:r>
                      <a:endParaRPr lang="en-US" sz="2000" cap="none" spc="0" dirty="0">
                        <a:solidFill>
                          <a:schemeClr val="tx1"/>
                        </a:solidFill>
                        <a:latin typeface="Times New Roman" panose="02020603050405020304"/>
                      </a:endParaRPr>
                    </a:p>
                  </a:txBody>
                  <a:tcPr marL="0" marR="104729" marT="52365" marB="5236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lvl="0">
                        <a:buNone/>
                      </a:pPr>
                      <a:r>
                        <a:rPr lang="en-US" sz="2000" b="0" i="0" u="none" strike="noStrike" cap="none" spc="0" noProof="0">
                          <a:solidFill>
                            <a:schemeClr val="tx1"/>
                          </a:solidFill>
                          <a:latin typeface="Times New Roman" panose="02020603050405020304"/>
                        </a:rPr>
                        <a:t>This system gives information about depth of potholes, height of humps as well as location, which is sensed by sensors and stored in database.</a:t>
                      </a:r>
                      <a:endParaRPr lang="en-US" sz="2000" cap="none" spc="0" dirty="0">
                        <a:solidFill>
                          <a:schemeClr val="tx1"/>
                        </a:solidFill>
                        <a:latin typeface="Times New Roman" panose="02020603050405020304"/>
                      </a:endParaRPr>
                    </a:p>
                  </a:txBody>
                  <a:tcPr marL="0" marR="104729" marT="52365" marB="5236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lvl="0">
                        <a:buNone/>
                      </a:pPr>
                      <a:r>
                        <a:rPr lang="en-US" sz="2000" b="0" i="0" u="none" strike="noStrike" cap="none" spc="0" noProof="0">
                          <a:solidFill>
                            <a:schemeClr val="tx1"/>
                          </a:solidFill>
                          <a:latin typeface="Times New Roman" panose="02020603050405020304"/>
                        </a:rPr>
                        <a:t>Using GPS leads to inaccuracy, lack of local knowledge, driving distraction, privacy issues.</a:t>
                      </a:r>
                      <a:endParaRPr lang="en-US" sz="2000" cap="none" spc="0" dirty="0">
                        <a:solidFill>
                          <a:schemeClr val="tx1"/>
                        </a:solidFill>
                        <a:latin typeface="Times New Roman" panose="02020603050405020304"/>
                      </a:endParaRPr>
                    </a:p>
                  </a:txBody>
                  <a:tcPr marL="0" marR="104729" marT="52365" marB="5236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r>
              <a:tr h="1044752">
                <a:tc>
                  <a:txBody>
                    <a:bodyPr/>
                    <a:lstStyle/>
                    <a:p>
                      <a:pPr lvl="0">
                        <a:buNone/>
                      </a:pPr>
                      <a:r>
                        <a:rPr lang="en-US" sz="2000" b="0" i="0" u="none" strike="noStrike" cap="none" spc="0" noProof="0">
                          <a:solidFill>
                            <a:schemeClr val="tx1"/>
                          </a:solidFill>
                          <a:latin typeface="Times New Roman" panose="02020603050405020304"/>
                        </a:rPr>
                        <a:t>Road Conditions Detection Using Arduino Based Sensing Module</a:t>
                      </a: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lvl="0">
                        <a:buNone/>
                      </a:pPr>
                      <a:r>
                        <a:rPr lang="en-US" sz="2000" b="0" i="0" u="none" strike="noStrike" cap="none" spc="0" noProof="0">
                          <a:solidFill>
                            <a:schemeClr val="tx1"/>
                          </a:solidFill>
                          <a:latin typeface="Times New Roman" panose="02020603050405020304"/>
                        </a:rPr>
                        <a:t>Smartphone Syuan-Yi Chen, Annie Shih and Chun-Hsian </a:t>
                      </a: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2000" cap="none" spc="0" dirty="0">
                          <a:solidFill>
                            <a:schemeClr val="tx1"/>
                          </a:solidFill>
                          <a:latin typeface="Times New Roman" panose="02020603050405020304"/>
                        </a:rPr>
                        <a:t>2021</a:t>
                      </a: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lvl="0">
                        <a:buNone/>
                      </a:pPr>
                      <a:r>
                        <a:rPr lang="en-US" sz="2000" b="0" i="0" u="none" strike="noStrike" cap="none" spc="0" noProof="0">
                          <a:solidFill>
                            <a:schemeClr val="tx1"/>
                          </a:solidFill>
                          <a:latin typeface="Times New Roman" panose="02020603050405020304"/>
                        </a:rPr>
                        <a:t>1) The vehicle can obtain nearby road conditions information easily. 2)Traffic management. </a:t>
                      </a: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lvl="0">
                        <a:buNone/>
                      </a:pPr>
                      <a:r>
                        <a:rPr lang="en-US" sz="2000" b="0" i="0" u="none" strike="noStrike" cap="none" spc="0" noProof="0">
                          <a:solidFill>
                            <a:schemeClr val="tx1"/>
                          </a:solidFill>
                          <a:latin typeface="Times New Roman" panose="02020603050405020304"/>
                        </a:rPr>
                        <a:t>Sensing module should be mounted externally.</a:t>
                      </a:r>
                      <a:endParaRPr lang="en-US" sz="2000" cap="none" spc="0" dirty="0">
                        <a:solidFill>
                          <a:schemeClr val="tx1"/>
                        </a:solidFill>
                        <a:latin typeface="Times New Roman" panose="02020603050405020304"/>
                      </a:endParaRPr>
                    </a:p>
                  </a:txBody>
                  <a:tcPr marL="52365" marR="104729" marT="52365" marB="5236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72145"/>
            <a:ext cx="9836825" cy="708779"/>
          </a:xfrm>
          <a:prstGeom prst="rect">
            <a:avLst/>
          </a:prstGeom>
          <a:noFill/>
        </p:spPr>
        <p:txBody>
          <a:bodyPr wrap="none" lIns="0" tIns="0" rIns="0" bIns="0" rtlCol="0" anchor="t"/>
          <a:lstStyle/>
          <a:p>
            <a:pPr marL="0" indent="0">
              <a:lnSpc>
                <a:spcPts val="5550"/>
              </a:lnSpc>
              <a:buNone/>
            </a:pPr>
            <a:r>
              <a:rPr lang="en-US" sz="4450" dirty="0">
                <a:solidFill>
                  <a:srgbClr val="1B1B27"/>
                </a:solidFill>
                <a:latin typeface="Corben" panose="020F0503020000020004" pitchFamily="34" charset="0"/>
                <a:ea typeface="Corben" panose="020F0503020000020004" pitchFamily="34" charset="-122"/>
                <a:cs typeface="Corben" panose="020F0503020000020004" pitchFamily="34" charset="-120"/>
              </a:rPr>
              <a:t>Objectives: A Comprehensive System</a:t>
            </a:r>
            <a:endParaRPr lang="en-US" sz="4450" dirty="0"/>
          </a:p>
        </p:txBody>
      </p:sp>
      <p:pic>
        <p:nvPicPr>
          <p:cNvPr id="3" name="Image 0" descr="preencoded.png"/>
          <p:cNvPicPr>
            <a:picLocks noChangeAspect="1"/>
          </p:cNvPicPr>
          <p:nvPr/>
        </p:nvPicPr>
        <p:blipFill>
          <a:blip r:embed="rId1"/>
          <a:stretch>
            <a:fillRect/>
          </a:stretch>
        </p:blipFill>
        <p:spPr>
          <a:xfrm>
            <a:off x="2978348" y="2134553"/>
            <a:ext cx="2152055" cy="1669852"/>
          </a:xfrm>
          <a:prstGeom prst="rect">
            <a:avLst/>
          </a:prstGeom>
        </p:spPr>
      </p:pic>
      <p:sp>
        <p:nvSpPr>
          <p:cNvPr id="4" name="Text 1"/>
          <p:cNvSpPr/>
          <p:nvPr/>
        </p:nvSpPr>
        <p:spPr>
          <a:xfrm>
            <a:off x="4012406" y="2959179"/>
            <a:ext cx="83820" cy="453509"/>
          </a:xfrm>
          <a:prstGeom prst="rect">
            <a:avLst/>
          </a:prstGeom>
          <a:noFill/>
        </p:spPr>
        <p:txBody>
          <a:bodyPr wrap="none" lIns="0" tIns="0" rIns="0" bIns="0" rtlCol="0" anchor="t"/>
          <a:lstStyle/>
          <a:p>
            <a:pPr marL="0" indent="0" algn="ctr">
              <a:lnSpc>
                <a:spcPts val="35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1</a:t>
            </a:r>
            <a:endParaRPr lang="en-US" sz="2200" dirty="0"/>
          </a:p>
        </p:txBody>
      </p:sp>
      <p:sp>
        <p:nvSpPr>
          <p:cNvPr id="5" name="Text 2"/>
          <p:cNvSpPr/>
          <p:nvPr/>
        </p:nvSpPr>
        <p:spPr>
          <a:xfrm>
            <a:off x="5357217" y="254281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Automatic Detection</a:t>
            </a:r>
            <a:endParaRPr lang="en-US" sz="2200" dirty="0"/>
          </a:p>
        </p:txBody>
      </p:sp>
      <p:sp>
        <p:nvSpPr>
          <p:cNvPr id="6" name="Text 3"/>
          <p:cNvSpPr/>
          <p:nvPr/>
        </p:nvSpPr>
        <p:spPr>
          <a:xfrm>
            <a:off x="5357217" y="3033236"/>
            <a:ext cx="6424612" cy="362903"/>
          </a:xfrm>
          <a:prstGeom prst="rect">
            <a:avLst/>
          </a:prstGeom>
          <a:noFill/>
        </p:spPr>
        <p:txBody>
          <a:bodyPr wrap="non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Real-time identification of potholes using sensor networks.</a:t>
            </a:r>
            <a:endParaRPr lang="en-US" sz="1750" dirty="0"/>
          </a:p>
        </p:txBody>
      </p:sp>
      <p:sp>
        <p:nvSpPr>
          <p:cNvPr id="7" name="Shape 4"/>
          <p:cNvSpPr/>
          <p:nvPr/>
        </p:nvSpPr>
        <p:spPr>
          <a:xfrm>
            <a:off x="5187077" y="3817501"/>
            <a:ext cx="8592860" cy="15240"/>
          </a:xfrm>
          <a:prstGeom prst="roundRect">
            <a:avLst>
              <a:gd name="adj" fmla="val 625116"/>
            </a:avLst>
          </a:prstGeom>
          <a:solidFill>
            <a:srgbClr val="B8BFDF"/>
          </a:solidFill>
        </p:spPr>
      </p:sp>
      <p:pic>
        <p:nvPicPr>
          <p:cNvPr id="8" name="Image 1" descr="preencoded.png"/>
          <p:cNvPicPr>
            <a:picLocks noChangeAspect="1"/>
          </p:cNvPicPr>
          <p:nvPr/>
        </p:nvPicPr>
        <p:blipFill>
          <a:blip r:embed="rId2"/>
          <a:stretch>
            <a:fillRect/>
          </a:stretch>
        </p:blipFill>
        <p:spPr>
          <a:xfrm>
            <a:off x="1902381" y="3861078"/>
            <a:ext cx="4304109" cy="1669852"/>
          </a:xfrm>
          <a:prstGeom prst="rect">
            <a:avLst/>
          </a:prstGeom>
        </p:spPr>
      </p:pic>
      <p:sp>
        <p:nvSpPr>
          <p:cNvPr id="9" name="Text 5"/>
          <p:cNvSpPr/>
          <p:nvPr/>
        </p:nvSpPr>
        <p:spPr>
          <a:xfrm>
            <a:off x="3980378" y="4469249"/>
            <a:ext cx="147876" cy="453509"/>
          </a:xfrm>
          <a:prstGeom prst="rect">
            <a:avLst/>
          </a:prstGeom>
          <a:noFill/>
        </p:spPr>
        <p:txBody>
          <a:bodyPr wrap="none" lIns="0" tIns="0" rIns="0" bIns="0" rtlCol="0" anchor="t"/>
          <a:lstStyle/>
          <a:p>
            <a:pPr marL="0" indent="0" algn="ctr">
              <a:lnSpc>
                <a:spcPts val="35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2</a:t>
            </a:r>
            <a:endParaRPr lang="en-US" sz="2200" dirty="0"/>
          </a:p>
        </p:txBody>
      </p:sp>
      <p:sp>
        <p:nvSpPr>
          <p:cNvPr id="10" name="Text 6"/>
          <p:cNvSpPr/>
          <p:nvPr/>
        </p:nvSpPr>
        <p:spPr>
          <a:xfrm>
            <a:off x="6433304" y="4269343"/>
            <a:ext cx="3567470" cy="354330"/>
          </a:xfrm>
          <a:prstGeom prst="rect">
            <a:avLst/>
          </a:prstGeom>
          <a:noFill/>
        </p:spPr>
        <p:txBody>
          <a:bodyPr wrap="none" lIns="0" tIns="0" rIns="0" bIns="0" rtlCol="0" anchor="t"/>
          <a:lstStyle/>
          <a:p>
            <a:pPr marL="0" indent="0" algn="l">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Reporting and Notification</a:t>
            </a:r>
            <a:endParaRPr lang="en-US" sz="2200" dirty="0"/>
          </a:p>
        </p:txBody>
      </p:sp>
      <p:sp>
        <p:nvSpPr>
          <p:cNvPr id="11" name="Text 7"/>
          <p:cNvSpPr/>
          <p:nvPr/>
        </p:nvSpPr>
        <p:spPr>
          <a:xfrm>
            <a:off x="6433304" y="4759762"/>
            <a:ext cx="6502837" cy="362903"/>
          </a:xfrm>
          <a:prstGeom prst="rect">
            <a:avLst/>
          </a:prstGeom>
          <a:noFill/>
        </p:spPr>
        <p:txBody>
          <a:bodyPr wrap="non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Instant alerts to relevant authorities for timely intervention.</a:t>
            </a:r>
            <a:endParaRPr lang="en-US" sz="1750" dirty="0"/>
          </a:p>
        </p:txBody>
      </p:sp>
      <p:sp>
        <p:nvSpPr>
          <p:cNvPr id="12" name="Shape 8"/>
          <p:cNvSpPr/>
          <p:nvPr/>
        </p:nvSpPr>
        <p:spPr>
          <a:xfrm>
            <a:off x="6263164" y="5544026"/>
            <a:ext cx="7516773" cy="15240"/>
          </a:xfrm>
          <a:prstGeom prst="roundRect">
            <a:avLst>
              <a:gd name="adj" fmla="val 625116"/>
            </a:avLst>
          </a:prstGeom>
          <a:solidFill>
            <a:srgbClr val="B8BFDF"/>
          </a:solidFill>
        </p:spPr>
      </p:sp>
      <p:pic>
        <p:nvPicPr>
          <p:cNvPr id="13" name="Image 2" descr="preencoded.png"/>
          <p:cNvPicPr>
            <a:picLocks noChangeAspect="1"/>
          </p:cNvPicPr>
          <p:nvPr/>
        </p:nvPicPr>
        <p:blipFill>
          <a:blip r:embed="rId3"/>
          <a:stretch>
            <a:fillRect/>
          </a:stretch>
        </p:blipFill>
        <p:spPr>
          <a:xfrm>
            <a:off x="826294" y="5587603"/>
            <a:ext cx="6456164" cy="1669852"/>
          </a:xfrm>
          <a:prstGeom prst="rect">
            <a:avLst/>
          </a:prstGeom>
        </p:spPr>
      </p:pic>
      <p:sp>
        <p:nvSpPr>
          <p:cNvPr id="14" name="Text 9"/>
          <p:cNvSpPr/>
          <p:nvPr/>
        </p:nvSpPr>
        <p:spPr>
          <a:xfrm>
            <a:off x="3974663" y="6195774"/>
            <a:ext cx="159187" cy="453509"/>
          </a:xfrm>
          <a:prstGeom prst="rect">
            <a:avLst/>
          </a:prstGeom>
          <a:noFill/>
        </p:spPr>
        <p:txBody>
          <a:bodyPr wrap="none" lIns="0" tIns="0" rIns="0" bIns="0" rtlCol="0" anchor="t"/>
          <a:lstStyle/>
          <a:p>
            <a:pPr marL="0" indent="0" algn="ctr">
              <a:lnSpc>
                <a:spcPts val="35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3</a:t>
            </a:r>
            <a:endParaRPr lang="en-US" sz="2200" dirty="0"/>
          </a:p>
        </p:txBody>
      </p:sp>
      <p:sp>
        <p:nvSpPr>
          <p:cNvPr id="15" name="Text 10"/>
          <p:cNvSpPr/>
          <p:nvPr/>
        </p:nvSpPr>
        <p:spPr>
          <a:xfrm>
            <a:off x="7509272" y="581441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04155"/>
                </a:solidFill>
                <a:latin typeface="Corben" panose="020F0503020000020004" pitchFamily="34" charset="0"/>
                <a:ea typeface="Corben" panose="020F0503020000020004" pitchFamily="34" charset="-122"/>
                <a:cs typeface="Corben" panose="020F0503020000020004" pitchFamily="34" charset="-120"/>
              </a:rPr>
              <a:t>Automated Repair</a:t>
            </a:r>
            <a:endParaRPr lang="en-US" sz="2200" dirty="0"/>
          </a:p>
        </p:txBody>
      </p:sp>
      <p:sp>
        <p:nvSpPr>
          <p:cNvPr id="16" name="Text 11"/>
          <p:cNvSpPr/>
          <p:nvPr/>
        </p:nvSpPr>
        <p:spPr>
          <a:xfrm>
            <a:off x="7509272" y="6304836"/>
            <a:ext cx="6100524" cy="725805"/>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Efficient repair using robotic systems for quick and effective solutions.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01865" y="751241"/>
            <a:ext cx="13126424" cy="1054461"/>
          </a:xfrm>
          <a:prstGeom prst="rect">
            <a:avLst/>
          </a:prstGeom>
          <a:noFill/>
        </p:spPr>
        <p:txBody>
          <a:bodyPr wrap="square" lIns="0" tIns="0" rIns="0" bIns="0" rtlCol="0" anchor="t"/>
          <a:lstStyle/>
          <a:p>
            <a:pPr>
              <a:lnSpc>
                <a:spcPts val="4900"/>
              </a:lnSpc>
            </a:pPr>
            <a:r>
              <a:rPr lang="en-US" sz="3900" dirty="0">
                <a:solidFill>
                  <a:srgbClr val="1B1B27"/>
                </a:solidFill>
                <a:latin typeface="Corben" panose="020F0503020000020004"/>
                <a:ea typeface="Corben" panose="020F0503020000020004" pitchFamily="34" charset="-122"/>
                <a:cs typeface="Corben" panose="020F0503020000020004" pitchFamily="34" charset="-120"/>
              </a:rPr>
              <a:t>Software and hardware Requirements: The Backbone of the System</a:t>
            </a:r>
            <a:endParaRPr lang="en-US" sz="3900" dirty="0">
              <a:latin typeface="Corben" panose="020F0503020000020004"/>
            </a:endParaRPr>
          </a:p>
        </p:txBody>
      </p:sp>
      <p:pic>
        <p:nvPicPr>
          <p:cNvPr id="4" name="Image 1" descr="preencoded.png"/>
          <p:cNvPicPr>
            <a:picLocks noChangeAspect="1"/>
          </p:cNvPicPr>
          <p:nvPr/>
        </p:nvPicPr>
        <p:blipFill>
          <a:blip r:embed="rId1"/>
          <a:stretch>
            <a:fillRect/>
          </a:stretch>
        </p:blipFill>
        <p:spPr>
          <a:xfrm>
            <a:off x="968119" y="2272827"/>
            <a:ext cx="501491" cy="501491"/>
          </a:xfrm>
          <a:prstGeom prst="rect">
            <a:avLst/>
          </a:prstGeom>
        </p:spPr>
      </p:pic>
      <p:sp>
        <p:nvSpPr>
          <p:cNvPr id="5" name="Text 1"/>
          <p:cNvSpPr/>
          <p:nvPr/>
        </p:nvSpPr>
        <p:spPr>
          <a:xfrm>
            <a:off x="818490" y="2775433"/>
            <a:ext cx="5733150" cy="313373"/>
          </a:xfrm>
          <a:prstGeom prst="rect">
            <a:avLst/>
          </a:prstGeom>
          <a:noFill/>
        </p:spPr>
        <p:txBody>
          <a:bodyPr wrap="none" lIns="0" tIns="0" rIns="0" bIns="0" rtlCol="0" anchor="t"/>
          <a:lstStyle/>
          <a:p>
            <a:pPr>
              <a:lnSpc>
                <a:spcPts val="2450"/>
              </a:lnSpc>
            </a:pPr>
            <a:r>
              <a:rPr lang="en-US" sz="1950" dirty="0">
                <a:solidFill>
                  <a:srgbClr val="404155"/>
                </a:solidFill>
                <a:latin typeface="Corben" panose="020F0503020000020004"/>
                <a:ea typeface="Corben" panose="020F0503020000020004" pitchFamily="34" charset="-122"/>
                <a:cs typeface="Corben" panose="020F0503020000020004" pitchFamily="34" charset="-120"/>
              </a:rPr>
              <a:t>Sensor Integration and Hardware Description </a:t>
            </a:r>
            <a:endParaRPr lang="en-US" sz="1950" dirty="0"/>
          </a:p>
        </p:txBody>
      </p:sp>
      <p:sp>
        <p:nvSpPr>
          <p:cNvPr id="6" name="Text 2"/>
          <p:cNvSpPr/>
          <p:nvPr/>
        </p:nvSpPr>
        <p:spPr>
          <a:xfrm>
            <a:off x="1217501" y="3292306"/>
            <a:ext cx="7739777" cy="320992"/>
          </a:xfrm>
          <a:prstGeom prst="rect">
            <a:avLst/>
          </a:prstGeom>
          <a:noFill/>
        </p:spPr>
        <p:txBody>
          <a:bodyPr wrap="none" lIns="0" tIns="0" rIns="0" bIns="0" rtlCol="0" anchor="t"/>
          <a:lstStyle/>
          <a:p>
            <a:pPr marL="457200" indent="-457200">
              <a:lnSpc>
                <a:spcPct val="90000"/>
              </a:lnSpc>
              <a:spcBef>
                <a:spcPts val="1000"/>
              </a:spcBef>
              <a:buAutoNum type="arabicPeriod"/>
            </a:pPr>
            <a:r>
              <a:rPr lang="en-US" sz="1550" dirty="0">
                <a:solidFill>
                  <a:srgbClr val="404155"/>
                </a:solidFill>
                <a:latin typeface="Nobile" panose="02000503050000020004"/>
                <a:ea typeface="Nobile" panose="02000503050000020004" pitchFamily="34" charset="-122"/>
                <a:cs typeface="Nobile" panose="02000503050000020004" pitchFamily="34" charset="-120"/>
              </a:rPr>
              <a:t>Integrating sensors(Ultra sonic sensors)for road condition monitoring.</a:t>
            </a:r>
            <a:endParaRPr lang="en-US" sz="2400" dirty="0">
              <a:solidFill>
                <a:srgbClr val="000000"/>
              </a:solidFill>
              <a:latin typeface="Times New Roman" panose="02020603050405020304"/>
              <a:ea typeface="Nobile" panose="02000503050000020004" pitchFamily="34" charset="-122"/>
              <a:cs typeface="Times New Roman" panose="02020603050405020304"/>
            </a:endParaRPr>
          </a:p>
          <a:p>
            <a:pPr marL="457200" indent="-457200">
              <a:lnSpc>
                <a:spcPct val="90000"/>
              </a:lnSpc>
              <a:spcBef>
                <a:spcPts val="1000"/>
              </a:spcBef>
              <a:buAutoNum type="arabicPeriod"/>
            </a:pPr>
            <a:r>
              <a:rPr lang="en-US" sz="1600" dirty="0">
                <a:solidFill>
                  <a:schemeClr val="bg2">
                    <a:lumMod val="25000"/>
                  </a:schemeClr>
                </a:solidFill>
                <a:latin typeface="Times New Roman" panose="02020603050405020304"/>
                <a:ea typeface="Nobile" panose="02000503050000020004" pitchFamily="34" charset="-122"/>
                <a:cs typeface="Times New Roman" panose="02020603050405020304"/>
              </a:rPr>
              <a:t>ESP8266 Wi-Fi module</a:t>
            </a:r>
            <a:endParaRPr lang="en-IN" sz="1600">
              <a:solidFill>
                <a:schemeClr val="bg2">
                  <a:lumMod val="25000"/>
                </a:schemeClr>
              </a:solidFill>
              <a:latin typeface="Times New Roman" panose="02020603050405020304"/>
              <a:ea typeface="Nobile" panose="02000503050000020004" pitchFamily="34" charset="-122"/>
              <a:cs typeface="Times New Roman" panose="02020603050405020304"/>
            </a:endParaRPr>
          </a:p>
          <a:p>
            <a:pPr marL="457200" indent="-457200">
              <a:lnSpc>
                <a:spcPct val="90000"/>
              </a:lnSpc>
              <a:spcBef>
                <a:spcPts val="1000"/>
              </a:spcBef>
              <a:buAutoNum type="arabicPeriod"/>
            </a:pPr>
            <a:r>
              <a:rPr lang="en-US" sz="1600" dirty="0">
                <a:solidFill>
                  <a:schemeClr val="bg2">
                    <a:lumMod val="25000"/>
                  </a:schemeClr>
                </a:solidFill>
                <a:latin typeface="Times New Roman" panose="02020603050405020304"/>
                <a:ea typeface="Nobile" panose="02000503050000020004" pitchFamily="34" charset="-122"/>
                <a:cs typeface="Times New Roman" panose="02020603050405020304"/>
              </a:rPr>
              <a:t>H Bridge L293D,DC MOTOR and a BATTERY</a:t>
            </a:r>
            <a:endParaRPr lang="en-US" sz="1600" dirty="0">
              <a:solidFill>
                <a:schemeClr val="bg2">
                  <a:lumMod val="25000"/>
                </a:schemeClr>
              </a:solidFill>
              <a:latin typeface="Times New Roman" panose="02020603050405020304"/>
              <a:ea typeface="Nobile" panose="02000503050000020004" pitchFamily="34" charset="-122"/>
              <a:cs typeface="Times New Roman" panose="02020603050405020304"/>
            </a:endParaRPr>
          </a:p>
          <a:p>
            <a:pPr>
              <a:lnSpc>
                <a:spcPct val="90000"/>
              </a:lnSpc>
              <a:spcBef>
                <a:spcPts val="1000"/>
              </a:spcBef>
            </a:pPr>
            <a:endParaRPr lang="en-US" sz="2400" dirty="0">
              <a:solidFill>
                <a:srgbClr val="000000"/>
              </a:solidFill>
              <a:latin typeface="Times New Roman" panose="02020603050405020304"/>
              <a:ea typeface="Nobile" panose="02000503050000020004" pitchFamily="34" charset="-122"/>
              <a:cs typeface="Times New Roman" panose="02020603050405020304"/>
            </a:endParaRPr>
          </a:p>
          <a:p>
            <a:pPr marL="0" indent="0" algn="l">
              <a:lnSpc>
                <a:spcPts val="2500"/>
              </a:lnSpc>
              <a:buNone/>
            </a:pPr>
            <a:endParaRPr lang="en-US" sz="1550" dirty="0">
              <a:solidFill>
                <a:srgbClr val="404155"/>
              </a:solidFill>
              <a:latin typeface="Nobile" panose="02000503050000020004" pitchFamily="34" charset="0"/>
              <a:ea typeface="Nobile" panose="02000503050000020004" pitchFamily="34" charset="-122"/>
              <a:cs typeface="Nobile" panose="02000503050000020004" pitchFamily="34" charset="-120"/>
            </a:endParaRPr>
          </a:p>
          <a:p>
            <a:pPr>
              <a:lnSpc>
                <a:spcPts val="2500"/>
              </a:lnSpc>
            </a:pPr>
            <a:endParaRPr lang="en-US" sz="1550" dirty="0">
              <a:solidFill>
                <a:srgbClr val="404155"/>
              </a:solidFill>
              <a:latin typeface="Nobile" panose="02000503050000020004"/>
            </a:endParaRPr>
          </a:p>
        </p:txBody>
      </p:sp>
      <p:sp>
        <p:nvSpPr>
          <p:cNvPr id="9" name="Text 4"/>
          <p:cNvSpPr/>
          <p:nvPr/>
        </p:nvSpPr>
        <p:spPr>
          <a:xfrm>
            <a:off x="968120" y="5417518"/>
            <a:ext cx="7739777" cy="320992"/>
          </a:xfrm>
          <a:prstGeom prst="rect">
            <a:avLst/>
          </a:prstGeom>
          <a:noFill/>
        </p:spPr>
        <p:txBody>
          <a:bodyPr wrap="none" lIns="0" tIns="0" rIns="0" bIns="0" rtlCol="0" anchor="t"/>
          <a:lstStyle/>
          <a:p>
            <a:pPr marL="0" indent="0" algn="l">
              <a:lnSpc>
                <a:spcPts val="2500"/>
              </a:lnSpc>
              <a:buNone/>
            </a:pPr>
            <a:endParaRPr lang="en-US" sz="1550" dirty="0">
              <a:solidFill>
                <a:srgbClr val="404155"/>
              </a:solidFill>
              <a:latin typeface="Nobile" panose="02000503050000020004"/>
            </a:endParaRPr>
          </a:p>
        </p:txBody>
      </p:sp>
      <p:pic>
        <p:nvPicPr>
          <p:cNvPr id="10" name="Image 3" descr="preencoded.png"/>
          <p:cNvPicPr>
            <a:picLocks noChangeAspect="1"/>
          </p:cNvPicPr>
          <p:nvPr/>
        </p:nvPicPr>
        <p:blipFill>
          <a:blip r:embed="rId2"/>
          <a:stretch>
            <a:fillRect/>
          </a:stretch>
        </p:blipFill>
        <p:spPr>
          <a:xfrm>
            <a:off x="968119" y="4437227"/>
            <a:ext cx="501491" cy="501491"/>
          </a:xfrm>
          <a:prstGeom prst="rect">
            <a:avLst/>
          </a:prstGeom>
        </p:spPr>
      </p:pic>
      <p:sp>
        <p:nvSpPr>
          <p:cNvPr id="13" name="TextBox 12"/>
          <p:cNvSpPr txBox="1"/>
          <p:nvPr/>
        </p:nvSpPr>
        <p:spPr>
          <a:xfrm>
            <a:off x="1221971" y="575170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AutoNum type="arabicPeriod"/>
            </a:pPr>
            <a:r>
              <a:rPr lang="en-US" sz="1600" dirty="0">
                <a:solidFill>
                  <a:schemeClr val="bg2">
                    <a:lumMod val="25000"/>
                  </a:schemeClr>
                </a:solidFill>
                <a:latin typeface="Corben" panose="020F0503020000020004"/>
                <a:ea typeface="Calibri" panose="020F0502020204030204"/>
                <a:cs typeface="Arial" panose="020B0604020202020204"/>
              </a:rPr>
              <a:t>Arduino IDE​</a:t>
            </a:r>
            <a:endParaRPr lang="en-US" sz="1600" dirty="0">
              <a:solidFill>
                <a:schemeClr val="bg2">
                  <a:lumMod val="25000"/>
                </a:schemeClr>
              </a:solidFill>
              <a:latin typeface="Corben" panose="020F0503020000020004"/>
              <a:ea typeface="Calibri" panose="020F0502020204030204"/>
              <a:cs typeface="Arial" panose="020B0604020202020204"/>
            </a:endParaRPr>
          </a:p>
          <a:p>
            <a:pPr marL="457200" indent="-457200">
              <a:buAutoNum type="arabicPeriod"/>
            </a:pPr>
            <a:r>
              <a:rPr lang="en-US" sz="1600" dirty="0">
                <a:solidFill>
                  <a:schemeClr val="bg2">
                    <a:lumMod val="25000"/>
                  </a:schemeClr>
                </a:solidFill>
                <a:latin typeface="Corben" panose="020F0503020000020004"/>
                <a:ea typeface="Calibri" panose="020F0502020204030204"/>
                <a:cs typeface="Arial" panose="020B0604020202020204"/>
              </a:rPr>
              <a:t>Embedded language </a:t>
            </a:r>
            <a:endParaRPr lang="en-US" sz="1600">
              <a:solidFill>
                <a:schemeClr val="bg2">
                  <a:lumMod val="25000"/>
                </a:schemeClr>
              </a:solidFill>
              <a:latin typeface="Corben" panose="020F0503020000020004"/>
              <a:ea typeface="Calibri" panose="020F0502020204030204"/>
              <a:cs typeface="Arial" panose="020B0604020202020204"/>
            </a:endParaRPr>
          </a:p>
        </p:txBody>
      </p:sp>
      <p:sp>
        <p:nvSpPr>
          <p:cNvPr id="15" name="TextBox 14"/>
          <p:cNvSpPr txBox="1"/>
          <p:nvPr/>
        </p:nvSpPr>
        <p:spPr>
          <a:xfrm>
            <a:off x="771829" y="5196159"/>
            <a:ext cx="3657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solidFill>
                  <a:schemeClr val="bg2">
                    <a:lumMod val="25000"/>
                  </a:schemeClr>
                </a:solidFill>
                <a:latin typeface="Times New Roman" panose="02020603050405020304"/>
              </a:rPr>
              <a:t>Software Description</a:t>
            </a:r>
            <a:r>
              <a:rPr lang="en-US" dirty="0">
                <a:solidFill>
                  <a:schemeClr val="bg2">
                    <a:lumMod val="25000"/>
                  </a:schemeClr>
                </a:solidFill>
                <a:latin typeface="Times New Roman" panose="02020603050405020304"/>
                <a:cs typeface="Times New Roman" panose="02020603050405020304"/>
              </a:rPr>
              <a:t>​</a:t>
            </a:r>
            <a:endParaRPr lang="en-US" dirty="0">
              <a:solidFill>
                <a:schemeClr val="bg2">
                  <a:lumMod val="25000"/>
                </a:schemeClr>
              </a:solidFill>
            </a:endParaRPr>
          </a:p>
        </p:txBody>
      </p:sp>
    </p:spTree>
  </p:cSld>
  <p:clrMapOvr>
    <a:masterClrMapping/>
  </p:clrMapOvr>
</p:sld>
</file>

<file path=ppt/tags/tag1.xml><?xml version="1.0" encoding="utf-8"?>
<p:tagLst xmlns:p="http://schemas.openxmlformats.org/presentationml/2006/main">
  <p:tag name="TABLE_ENDDRAG_ORIGIN_RECT" val="337*89"/>
  <p:tag name="TABLE_ENDDRAG_RECT" val="397*240*337*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5792</Words>
  <Application>WPS Presentation</Application>
  <PresentationFormat>Custom</PresentationFormat>
  <Paragraphs>274</Paragraphs>
  <Slides>19</Slides>
  <Notes>10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19</vt:i4>
      </vt:variant>
    </vt:vector>
  </HeadingPairs>
  <TitlesOfParts>
    <vt:vector size="41" baseType="lpstr">
      <vt:lpstr>Arial</vt:lpstr>
      <vt:lpstr>SimSun</vt:lpstr>
      <vt:lpstr>Wingdings</vt:lpstr>
      <vt:lpstr>Times New Roman</vt:lpstr>
      <vt:lpstr>Segoe UI</vt:lpstr>
      <vt:lpstr>Calibri</vt:lpstr>
      <vt:lpstr>Corben</vt:lpstr>
      <vt:lpstr>Corben</vt:lpstr>
      <vt:lpstr>Corben</vt:lpstr>
      <vt:lpstr>Nobile</vt:lpstr>
      <vt:lpstr>Nobile</vt:lpstr>
      <vt:lpstr>Nobile</vt:lpstr>
      <vt:lpstr>Times New Roman</vt:lpstr>
      <vt:lpstr>Corben</vt:lpstr>
      <vt:lpstr>Arial</vt:lpstr>
      <vt:lpstr>Nobile</vt:lpstr>
      <vt:lpstr>Microsoft YaHei</vt:lpstr>
      <vt:lpstr>Arial Unicode MS</vt:lpstr>
      <vt:lpstr>Aptos</vt:lpstr>
      <vt:lpstr>Segoe Print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Sanjana Sanjana</cp:lastModifiedBy>
  <cp:revision>483</cp:revision>
  <dcterms:created xsi:type="dcterms:W3CDTF">2024-12-14T15:10:00Z</dcterms:created>
  <dcterms:modified xsi:type="dcterms:W3CDTF">2025-02-10T11:24:09Z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13A875CE5BDD41FB87A0BDF0CF6076E9_13</vt:lpwstr>
  </property>
  <property fmtid="{D5CDD505-2E9C-101B-9397-08002B2CF9AE}" pid="3" name="KSOProductBuildVer">
    <vt:lpwstr>1033-12.2.0.19307</vt:lpwstr>
  </property>
</Properties>
</file>